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2"/>
    <p:sldId id="396" r:id="rId3"/>
    <p:sldId id="397" r:id="rId4"/>
    <p:sldId id="400" r:id="rId5"/>
    <p:sldId id="399" r:id="rId6"/>
    <p:sldId id="382" r:id="rId7"/>
    <p:sldId id="257" r:id="rId8"/>
    <p:sldId id="258" r:id="rId9"/>
    <p:sldId id="260" r:id="rId10"/>
    <p:sldId id="262" r:id="rId11"/>
    <p:sldId id="385" r:id="rId12"/>
    <p:sldId id="266" r:id="rId13"/>
    <p:sldId id="398" r:id="rId14"/>
    <p:sldId id="267" r:id="rId15"/>
    <p:sldId id="268" r:id="rId16"/>
    <p:sldId id="387" r:id="rId17"/>
    <p:sldId id="271" r:id="rId18"/>
    <p:sldId id="272" r:id="rId19"/>
    <p:sldId id="273" r:id="rId20"/>
    <p:sldId id="274" r:id="rId21"/>
    <p:sldId id="402" r:id="rId22"/>
    <p:sldId id="403" r:id="rId23"/>
    <p:sldId id="404" r:id="rId24"/>
    <p:sldId id="405" r:id="rId25"/>
    <p:sldId id="406" r:id="rId26"/>
    <p:sldId id="427" r:id="rId27"/>
    <p:sldId id="428" r:id="rId28"/>
    <p:sldId id="429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6" r:id="rId48"/>
    <p:sldId id="425" r:id="rId49"/>
    <p:sldId id="430" r:id="rId50"/>
    <p:sldId id="431" r:id="rId51"/>
    <p:sldId id="432" r:id="rId52"/>
    <p:sldId id="434" r:id="rId53"/>
    <p:sldId id="433" r:id="rId54"/>
    <p:sldId id="435" r:id="rId55"/>
    <p:sldId id="436" r:id="rId56"/>
    <p:sldId id="437" r:id="rId57"/>
    <p:sldId id="438" r:id="rId58"/>
    <p:sldId id="439" r:id="rId59"/>
    <p:sldId id="441" r:id="rId60"/>
    <p:sldId id="393" r:id="rId61"/>
    <p:sldId id="394" r:id="rId62"/>
    <p:sldId id="395" r:id="rId63"/>
    <p:sldId id="440" r:id="rId64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2"/>
    <p:restoredTop sz="96617"/>
  </p:normalViewPr>
  <p:slideViewPr>
    <p:cSldViewPr>
      <p:cViewPr varScale="1">
        <p:scale>
          <a:sx n="102" d="100"/>
          <a:sy n="102" d="100"/>
        </p:scale>
        <p:origin x="73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D7124-4487-0D41-8650-E3570F7CC5D6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1C7A5-5AC1-6246-A499-B8778294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04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1C7A5-5AC1-6246-A499-B877829457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24" y="624554"/>
            <a:ext cx="1035815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24554"/>
            <a:ext cx="568579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5259" y="2027755"/>
            <a:ext cx="10306050" cy="4584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cocodataset.org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3295" y="1352585"/>
            <a:ext cx="65532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10" dirty="0"/>
              <a:t>	</a:t>
            </a:r>
            <a:br>
              <a:rPr lang="en-US" sz="4800" spc="-10" dirty="0"/>
            </a:br>
            <a:r>
              <a:rPr lang="en-US" sz="4800" spc="-10" dirty="0"/>
              <a:t>	Object Detection</a:t>
            </a:r>
            <a:br>
              <a:rPr lang="en-US" sz="4800" spc="-10" dirty="0"/>
            </a:br>
            <a:r>
              <a:rPr lang="en-US" sz="4800" spc="-10" dirty="0"/>
              <a:t>		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3733800" y="3581400"/>
            <a:ext cx="5486400" cy="1599156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50"/>
              </a:spcBef>
            </a:pPr>
            <a:r>
              <a:rPr lang="en-US" sz="2400" spc="5" dirty="0">
                <a:latin typeface="Arial" panose="020B0604020202090204"/>
                <a:cs typeface="Arial" panose="020B0604020202090204"/>
              </a:rPr>
              <a:t>	</a:t>
            </a:r>
            <a:r>
              <a:rPr lang="zh-CN" altLang="en-US" sz="2400" spc="5" dirty="0">
                <a:latin typeface="Arial" panose="020B0604020202090204"/>
                <a:cs typeface="Arial" panose="020B0604020202090204"/>
              </a:rPr>
              <a:t>   </a:t>
            </a:r>
            <a:r>
              <a:rPr lang="en-US" sz="3600" spc="5" dirty="0">
                <a:latin typeface="Angsana New" panose="02020603050405020304" pitchFamily="18" charset="-34"/>
                <a:cs typeface="Angsana New" panose="02020603050405020304" pitchFamily="18" charset="-34"/>
              </a:rPr>
              <a:t>J.P. Li</a:t>
            </a:r>
          </a:p>
          <a:p>
            <a:pPr marL="12700" algn="ctr">
              <a:lnSpc>
                <a:spcPct val="100000"/>
              </a:lnSpc>
              <a:spcBef>
                <a:spcPts val="250"/>
              </a:spcBef>
            </a:pPr>
            <a:r>
              <a:rPr lang="en-US" sz="3600" spc="5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</a:t>
            </a:r>
            <a:r>
              <a:rPr lang="en-US" sz="3600" spc="5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ShanghaiTech</a:t>
            </a:r>
            <a:r>
              <a:rPr lang="en-US" sz="3600" spc="5" dirty="0">
                <a:latin typeface="Angsana New" panose="02020603050405020304" pitchFamily="18" charset="-34"/>
                <a:cs typeface="Angsana New" panose="02020603050405020304" pitchFamily="18" charset="-34"/>
              </a:rPr>
              <a:t> University</a:t>
            </a:r>
            <a:endParaRPr sz="2400" spc="5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12700" algn="ctr">
              <a:lnSpc>
                <a:spcPct val="100000"/>
              </a:lnSpc>
              <a:spcBef>
                <a:spcPts val="250"/>
              </a:spcBef>
            </a:pPr>
            <a:r>
              <a:rPr sz="2400" spc="5" dirty="0">
                <a:latin typeface="Arial" panose="020B0604020202090204"/>
                <a:cs typeface="Arial" panose="020B0604020202090204"/>
              </a:rPr>
              <a:t>lijp@shanghaitech.edu.cn</a:t>
            </a:r>
            <a:endParaRPr sz="2400" dirty="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24" y="624554"/>
            <a:ext cx="40697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7724" y="1975469"/>
            <a:ext cx="9231630" cy="286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indent="-406400">
              <a:lnSpc>
                <a:spcPts val="3220"/>
              </a:lnSpc>
              <a:spcBef>
                <a:spcPts val="100"/>
              </a:spcBef>
              <a:buFont typeface="Arial" panose="020B0604020202090204"/>
              <a:buChar char="•"/>
              <a:tabLst>
                <a:tab pos="418465" algn="l"/>
                <a:tab pos="419100" algn="l"/>
              </a:tabLst>
            </a:pPr>
            <a:r>
              <a:rPr sz="2800" spc="-10" dirty="0">
                <a:latin typeface="微软雅黑"/>
                <a:cs typeface="微软雅黑"/>
              </a:rPr>
              <a:t>Bounding-box</a:t>
            </a:r>
            <a:endParaRPr sz="2800">
              <a:latin typeface="微软雅黑"/>
              <a:cs typeface="微软雅黑"/>
            </a:endParaRPr>
          </a:p>
          <a:p>
            <a:pPr marL="876300" marR="5080" lvl="1" indent="-381000">
              <a:lnSpc>
                <a:spcPts val="2600"/>
              </a:lnSpc>
              <a:spcBef>
                <a:spcPts val="180"/>
              </a:spcBef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30" dirty="0">
                <a:latin typeface="微软雅黑"/>
                <a:cs typeface="微软雅黑"/>
              </a:rPr>
              <a:t>Face </a:t>
            </a:r>
            <a:r>
              <a:rPr sz="2400" spc="-5" dirty="0">
                <a:latin typeface="微软雅黑"/>
                <a:cs typeface="微软雅黑"/>
              </a:rPr>
              <a:t>Detection, Human Detection, </a:t>
            </a:r>
            <a:r>
              <a:rPr sz="2400" spc="-25" dirty="0">
                <a:latin typeface="微软雅黑"/>
                <a:cs typeface="微软雅黑"/>
              </a:rPr>
              <a:t>Vehicle </a:t>
            </a:r>
            <a:r>
              <a:rPr sz="2400" spc="-5" dirty="0">
                <a:latin typeface="微软雅黑"/>
                <a:cs typeface="微软雅黑"/>
              </a:rPr>
              <a:t>Detection, </a:t>
            </a:r>
            <a:r>
              <a:rPr sz="2400" spc="-70" dirty="0">
                <a:latin typeface="微软雅黑"/>
                <a:cs typeface="微软雅黑"/>
              </a:rPr>
              <a:t>Text  </a:t>
            </a:r>
            <a:r>
              <a:rPr sz="2400" spc="-5" dirty="0">
                <a:latin typeface="微软雅黑"/>
                <a:cs typeface="微软雅黑"/>
              </a:rPr>
              <a:t>Detection, general Object </a:t>
            </a:r>
            <a:r>
              <a:rPr sz="2400" spc="-10" dirty="0">
                <a:latin typeface="微软雅黑"/>
                <a:cs typeface="微软雅黑"/>
              </a:rPr>
              <a:t>Detection</a:t>
            </a:r>
            <a:endParaRPr sz="2400">
              <a:latin typeface="微软雅黑"/>
              <a:cs typeface="微软雅黑"/>
            </a:endParaRPr>
          </a:p>
          <a:p>
            <a:pPr marL="419100" indent="-406400">
              <a:lnSpc>
                <a:spcPts val="2830"/>
              </a:lnSpc>
              <a:buFont typeface="Arial" panose="020B0604020202090204"/>
              <a:buChar char="•"/>
              <a:tabLst>
                <a:tab pos="418465" algn="l"/>
                <a:tab pos="419100" algn="l"/>
              </a:tabLst>
            </a:pPr>
            <a:r>
              <a:rPr sz="2800" spc="-30" dirty="0">
                <a:latin typeface="微软雅黑"/>
                <a:cs typeface="微软雅黑"/>
              </a:rPr>
              <a:t>Point</a:t>
            </a:r>
            <a:endParaRPr sz="2800">
              <a:latin typeface="微软雅黑"/>
              <a:cs typeface="微软雅黑"/>
            </a:endParaRPr>
          </a:p>
          <a:p>
            <a:pPr marL="876300" lvl="1" indent="-381000">
              <a:lnSpc>
                <a:spcPts val="257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微软雅黑"/>
                <a:cs typeface="微软雅黑"/>
              </a:rPr>
              <a:t>Semantic segmentation (will </a:t>
            </a:r>
            <a:r>
              <a:rPr sz="2400" dirty="0">
                <a:latin typeface="微软雅黑"/>
                <a:cs typeface="微软雅黑"/>
              </a:rPr>
              <a:t>be discussed in </a:t>
            </a:r>
            <a:r>
              <a:rPr sz="2400" spc="-5" dirty="0">
                <a:latin typeface="微软雅黑"/>
                <a:cs typeface="微软雅黑"/>
              </a:rPr>
              <a:t>next </a:t>
            </a:r>
            <a:r>
              <a:rPr sz="2400" spc="-10" dirty="0">
                <a:latin typeface="微软雅黑"/>
                <a:cs typeface="微软雅黑"/>
              </a:rPr>
              <a:t>week)</a:t>
            </a:r>
            <a:endParaRPr sz="2400">
              <a:latin typeface="微软雅黑"/>
              <a:cs typeface="微软雅黑"/>
            </a:endParaRPr>
          </a:p>
          <a:p>
            <a:pPr marL="419100" indent="-406400">
              <a:lnSpc>
                <a:spcPts val="3040"/>
              </a:lnSpc>
              <a:buFont typeface="Arial" panose="020B0604020202090204"/>
              <a:buChar char="•"/>
              <a:tabLst>
                <a:tab pos="418465" algn="l"/>
                <a:tab pos="419100" algn="l"/>
              </a:tabLst>
            </a:pPr>
            <a:r>
              <a:rPr sz="2800" spc="-15" dirty="0">
                <a:latin typeface="微软雅黑"/>
                <a:cs typeface="微软雅黑"/>
              </a:rPr>
              <a:t>Keypoint</a:t>
            </a:r>
            <a:endParaRPr sz="2800">
              <a:latin typeface="微软雅黑"/>
              <a:cs typeface="微软雅黑"/>
            </a:endParaRPr>
          </a:p>
          <a:p>
            <a:pPr marL="876300" lvl="1" indent="-381000">
              <a:lnSpc>
                <a:spcPts val="260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30" dirty="0">
                <a:latin typeface="微软雅黑"/>
                <a:cs typeface="微软雅黑"/>
              </a:rPr>
              <a:t>Face</a:t>
            </a:r>
            <a:r>
              <a:rPr sz="2400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landmark</a:t>
            </a:r>
            <a:endParaRPr sz="2400">
              <a:latin typeface="微软雅黑"/>
              <a:cs typeface="微软雅黑"/>
            </a:endParaRPr>
          </a:p>
          <a:p>
            <a:pPr marL="876300" lvl="1" indent="-381000">
              <a:lnSpc>
                <a:spcPts val="274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微软雅黑"/>
                <a:cs typeface="微软雅黑"/>
              </a:rPr>
              <a:t>Human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sz="2400" spc="-10" dirty="0">
                <a:latin typeface="微软雅黑"/>
                <a:cs typeface="微软雅黑"/>
              </a:rPr>
              <a:t>Keypoint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1156-2495-5C49-AF9E-CEABC271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</a:t>
            </a:r>
          </a:p>
        </p:txBody>
      </p:sp>
      <p:pic>
        <p:nvPicPr>
          <p:cNvPr id="2050" name="Picture 2" descr="Semantic Segmentation — Popular Architectures in 2021 | Deep learning,  Segmentation, Class labels">
            <a:extLst>
              <a:ext uri="{FF2B5EF4-FFF2-40B4-BE49-F238E27FC236}">
                <a16:creationId xmlns:a16="http://schemas.microsoft.com/office/drawing/2014/main" id="{093E478A-28DF-AE48-91AA-9497540C5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54" y="1981199"/>
            <a:ext cx="9165845" cy="458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6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14112"/>
            <a:ext cx="2327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</a:t>
            </a:r>
            <a:r>
              <a:rPr spc="-100" dirty="0"/>
              <a:t>k</a:t>
            </a:r>
            <a:r>
              <a:rPr dirty="0"/>
              <a:t>e</a:t>
            </a:r>
            <a:r>
              <a:rPr spc="5" dirty="0"/>
              <a:t>l</a:t>
            </a:r>
            <a:r>
              <a:rPr dirty="0"/>
              <a:t>e</a:t>
            </a:r>
            <a:r>
              <a:rPr spc="-45" dirty="0"/>
              <a:t>t</a:t>
            </a:r>
            <a:r>
              <a:rPr dirty="0"/>
              <a:t>on</a:t>
            </a:r>
          </a:p>
        </p:txBody>
      </p:sp>
      <p:pic>
        <p:nvPicPr>
          <p:cNvPr id="1028" name="Picture 4" descr="Human Pose Estimation Model HRNet Breaks Three COCO Records; CVPR Accepts  Paper | by Synced | SyncedReview | Medium">
            <a:extLst>
              <a:ext uri="{FF2B5EF4-FFF2-40B4-BE49-F238E27FC236}">
                <a16:creationId xmlns:a16="http://schemas.microsoft.com/office/drawing/2014/main" id="{DF3DD82A-4C14-F649-83CF-6AC34001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895306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BEF1-EB1C-2248-9463-403F1639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8" y="624554"/>
            <a:ext cx="7465061" cy="1354217"/>
          </a:xfrm>
        </p:spPr>
        <p:txBody>
          <a:bodyPr/>
          <a:lstStyle/>
          <a:p>
            <a:r>
              <a:rPr lang="en-US" dirty="0"/>
              <a:t>IOU(intersection of union)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2351C-7722-3A42-8339-93A78ACE8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这里写图片描述">
            <a:extLst>
              <a:ext uri="{FF2B5EF4-FFF2-40B4-BE49-F238E27FC236}">
                <a16:creationId xmlns:a16="http://schemas.microsoft.com/office/drawing/2014/main" id="{81E82ABA-CBEF-E14A-844E-54ADAE791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0" y="1810662"/>
            <a:ext cx="6131454" cy="47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这里写图片描述">
            <a:extLst>
              <a:ext uri="{FF2B5EF4-FFF2-40B4-BE49-F238E27FC236}">
                <a16:creationId xmlns:a16="http://schemas.microsoft.com/office/drawing/2014/main" id="{FA720BE6-CA13-1947-B982-F2C85903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055388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26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24" y="624554"/>
            <a:ext cx="80530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Detection </a:t>
            </a:r>
            <a:r>
              <a:rPr dirty="0"/>
              <a:t>- </a:t>
            </a:r>
            <a:r>
              <a:rPr spc="-10" dirty="0"/>
              <a:t>Evaluation</a:t>
            </a:r>
            <a:r>
              <a:rPr spc="-60" dirty="0"/>
              <a:t> </a:t>
            </a:r>
            <a:r>
              <a:rPr spc="-10" dirty="0"/>
              <a:t>Criteria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9516" y="1602069"/>
            <a:ext cx="6061075" cy="643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微软雅黑"/>
                <a:cs typeface="微软雅黑"/>
              </a:rPr>
              <a:t>Average </a:t>
            </a:r>
            <a:r>
              <a:rPr sz="2800" spc="-10" dirty="0">
                <a:latin typeface="微软雅黑"/>
                <a:cs typeface="微软雅黑"/>
              </a:rPr>
              <a:t>Precision </a:t>
            </a:r>
            <a:r>
              <a:rPr sz="2800" dirty="0">
                <a:latin typeface="微软雅黑"/>
                <a:cs typeface="微软雅黑"/>
              </a:rPr>
              <a:t>(AP) </a:t>
            </a:r>
            <a:r>
              <a:rPr sz="2800" spc="-5" dirty="0">
                <a:latin typeface="微软雅黑"/>
                <a:cs typeface="微软雅黑"/>
              </a:rPr>
              <a:t>and</a:t>
            </a:r>
            <a:r>
              <a:rPr sz="2800" spc="50" dirty="0">
                <a:latin typeface="微软雅黑"/>
                <a:cs typeface="微软雅黑"/>
              </a:rPr>
              <a:t> </a:t>
            </a:r>
            <a:r>
              <a:rPr sz="2800" dirty="0">
                <a:latin typeface="微软雅黑"/>
                <a:cs typeface="微软雅黑"/>
              </a:rPr>
              <a:t>mAP</a:t>
            </a:r>
          </a:p>
          <a:p>
            <a:pPr marL="3045460">
              <a:lnSpc>
                <a:spcPct val="100000"/>
              </a:lnSpc>
              <a:spcBef>
                <a:spcPts val="20"/>
              </a:spcBef>
            </a:pPr>
            <a:endParaRPr sz="1300" dirty="0">
              <a:latin typeface="Cambria Math"/>
              <a:cs typeface="Cambria Math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1903" y="1453582"/>
            <a:ext cx="2645154" cy="31538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16725" y="6549797"/>
            <a:ext cx="1806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 panose="020B0604020202090204"/>
                <a:cs typeface="Arial" panose="020B0604020202090204"/>
              </a:rPr>
              <a:t>Figures are from</a:t>
            </a:r>
            <a:r>
              <a:rPr sz="1200" spc="-35" dirty="0"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latin typeface="Arial" panose="020B0604020202090204"/>
                <a:cs typeface="Arial" panose="020B0604020202090204"/>
              </a:rPr>
              <a:t>wikipedia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3520" y="4734560"/>
            <a:ext cx="2991127" cy="19507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24" y="624554"/>
            <a:ext cx="80530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微软雅黑"/>
                <a:cs typeface="微软雅黑"/>
              </a:rPr>
              <a:t>Detection </a:t>
            </a:r>
            <a:r>
              <a:rPr sz="4400" dirty="0">
                <a:latin typeface="微软雅黑"/>
                <a:cs typeface="微软雅黑"/>
              </a:rPr>
              <a:t>- </a:t>
            </a:r>
            <a:r>
              <a:rPr sz="4400" spc="-10" dirty="0">
                <a:latin typeface="微软雅黑"/>
                <a:cs typeface="微软雅黑"/>
              </a:rPr>
              <a:t>Evaluation</a:t>
            </a:r>
            <a:r>
              <a:rPr sz="4400" spc="-60" dirty="0">
                <a:latin typeface="微软雅黑"/>
                <a:cs typeface="微软雅黑"/>
              </a:rPr>
              <a:t> </a:t>
            </a:r>
            <a:r>
              <a:rPr sz="4400" spc="-10" dirty="0">
                <a:latin typeface="微软雅黑"/>
                <a:cs typeface="微软雅黑"/>
              </a:rPr>
              <a:t>Criteria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0424" y="1602069"/>
            <a:ext cx="1160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微软雅黑"/>
                <a:cs typeface="微软雅黑"/>
              </a:rPr>
              <a:t>mm</a:t>
            </a:r>
            <a:r>
              <a:rPr sz="2800" spc="5" dirty="0">
                <a:latin typeface="微软雅黑"/>
                <a:cs typeface="微软雅黑"/>
              </a:rPr>
              <a:t>A</a:t>
            </a:r>
            <a:r>
              <a:rPr sz="2800" dirty="0">
                <a:latin typeface="微软雅黑"/>
                <a:cs typeface="微软雅黑"/>
              </a:rPr>
              <a:t>P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8601" y="6593472"/>
            <a:ext cx="2647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 panose="020B0604020202090204"/>
                <a:cs typeface="Arial" panose="020B0604020202090204"/>
              </a:rPr>
              <a:t>Figures are from</a:t>
            </a:r>
            <a:r>
              <a:rPr sz="12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1200" spc="-5" dirty="0">
                <a:latin typeface="Arial" panose="020B0604020202090204"/>
                <a:cs typeface="Arial" panose="020B0604020202090204"/>
                <a:hlinkClick r:id="rId2"/>
              </a:rPr>
              <a:t>http://cocodataset.org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3247" y="2212632"/>
            <a:ext cx="5971332" cy="41571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554"/>
            <a:ext cx="19964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5" dirty="0"/>
              <a:t>u</a:t>
            </a:r>
            <a:r>
              <a:rPr spc="-5" dirty="0"/>
              <a:t>t</a:t>
            </a:r>
            <a:r>
              <a:rPr spc="5" dirty="0"/>
              <a:t>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1485"/>
            <a:ext cx="6387465" cy="3708708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latin typeface="微软雅黑"/>
                <a:cs typeface="微软雅黑"/>
              </a:rPr>
              <a:t>Introduction </a:t>
            </a:r>
            <a:r>
              <a:rPr sz="2400" spc="-10" dirty="0">
                <a:latin typeface="微软雅黑"/>
                <a:cs typeface="微软雅黑"/>
              </a:rPr>
              <a:t>to</a:t>
            </a:r>
            <a:r>
              <a:rPr sz="2400" spc="-15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Detection</a:t>
            </a:r>
            <a:endParaRPr sz="24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chemeClr val="accent5"/>
                </a:solidFill>
                <a:latin typeface="微软雅黑"/>
                <a:cs typeface="微软雅黑"/>
              </a:rPr>
              <a:t>Detection </a:t>
            </a:r>
            <a:r>
              <a:rPr sz="2400" dirty="0">
                <a:solidFill>
                  <a:schemeClr val="accent5"/>
                </a:solidFill>
                <a:latin typeface="微软雅黑"/>
                <a:cs typeface="微软雅黑"/>
              </a:rPr>
              <a:t>in the </a:t>
            </a:r>
            <a:r>
              <a:rPr sz="2400" spc="-25" dirty="0">
                <a:solidFill>
                  <a:schemeClr val="accent5"/>
                </a:solidFill>
                <a:latin typeface="微软雅黑"/>
                <a:cs typeface="微软雅黑"/>
              </a:rPr>
              <a:t>Past</a:t>
            </a:r>
            <a:endParaRPr lang="en-US" sz="2400" spc="-25" dirty="0">
              <a:solidFill>
                <a:schemeClr val="accent5"/>
              </a:solidFill>
              <a:latin typeface="微软雅黑"/>
              <a:cs typeface="微软雅黑"/>
            </a:endParaRPr>
          </a:p>
          <a:p>
            <a:pPr marL="698500" lvl="1" indent="-228600"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000" dirty="0">
                <a:solidFill>
                  <a:schemeClr val="accent1"/>
                </a:solidFill>
                <a:latin typeface="微软雅黑"/>
              </a:rPr>
              <a:t>Traditional methods</a:t>
            </a:r>
          </a:p>
          <a:p>
            <a:pPr marL="698500" lvl="1" indent="-228600"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000" dirty="0">
                <a:solidFill>
                  <a:schemeClr val="accent1"/>
                </a:solidFill>
                <a:latin typeface="微软雅黑"/>
              </a:rPr>
              <a:t>Basic ideas</a:t>
            </a: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10" dirty="0">
                <a:latin typeface="微软雅黑"/>
                <a:cs typeface="微软雅黑"/>
              </a:rPr>
              <a:t>Detection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lang="en-US" sz="2400" spc="-5" dirty="0">
                <a:latin typeface="微软雅黑"/>
                <a:cs typeface="微软雅黑"/>
              </a:rPr>
              <a:t>in deep learning age</a:t>
            </a:r>
            <a:endParaRPr sz="24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dirty="0">
                <a:latin typeface="微软雅黑"/>
                <a:cs typeface="微软雅黑"/>
              </a:rPr>
              <a:t>One stage algorithm</a:t>
            </a:r>
            <a:endParaRPr sz="20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2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spc="5" dirty="0">
                <a:latin typeface="微软雅黑"/>
                <a:cs typeface="微软雅黑"/>
              </a:rPr>
              <a:t>Two stage algorithm</a:t>
            </a:r>
            <a:endParaRPr sz="20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400" spc="-5" dirty="0">
                <a:latin typeface="微软雅黑"/>
                <a:cs typeface="微软雅黑"/>
              </a:rPr>
              <a:t>Your step to detection</a:t>
            </a:r>
            <a:endParaRPr sz="24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spc="-5" dirty="0">
                <a:latin typeface="微软雅黑"/>
                <a:cs typeface="微软雅黑"/>
              </a:rPr>
              <a:t>Framework</a:t>
            </a: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endParaRPr sz="20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5113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24" y="624554"/>
            <a:ext cx="8605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Detection </a:t>
            </a:r>
            <a:r>
              <a:rPr spc="-15" dirty="0"/>
              <a:t>Before </a:t>
            </a:r>
            <a:r>
              <a:rPr dirty="0"/>
              <a:t>Deep</a:t>
            </a:r>
            <a:r>
              <a:rPr spc="-7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9945" y="1465402"/>
            <a:ext cx="5949950" cy="469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indent="-406400">
              <a:lnSpc>
                <a:spcPct val="100000"/>
              </a:lnSpc>
              <a:spcBef>
                <a:spcPts val="100"/>
              </a:spcBef>
              <a:buFont typeface="Arial" panose="020B0604020202090204"/>
              <a:buChar char="•"/>
              <a:tabLst>
                <a:tab pos="418465" algn="l"/>
                <a:tab pos="419100" algn="l"/>
              </a:tabLst>
            </a:pPr>
            <a:r>
              <a:rPr sz="2800" spc="-15" dirty="0">
                <a:latin typeface="微软雅黑"/>
                <a:cs typeface="微软雅黑"/>
              </a:rPr>
              <a:t>Feature </a:t>
            </a:r>
            <a:r>
              <a:rPr sz="2800" dirty="0">
                <a:latin typeface="微软雅黑"/>
                <a:cs typeface="微软雅黑"/>
              </a:rPr>
              <a:t>+</a:t>
            </a:r>
            <a:r>
              <a:rPr sz="2800" spc="45" dirty="0">
                <a:latin typeface="微软雅黑"/>
                <a:cs typeface="微软雅黑"/>
              </a:rPr>
              <a:t> </a:t>
            </a:r>
            <a:r>
              <a:rPr sz="2800" spc="-5" dirty="0">
                <a:latin typeface="微软雅黑"/>
                <a:cs typeface="微软雅黑"/>
              </a:rPr>
              <a:t>classifier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" panose="020B0604020202090204"/>
              <a:buChar char="•"/>
            </a:pPr>
            <a:endParaRPr sz="1950">
              <a:latin typeface="微软雅黑"/>
              <a:cs typeface="微软雅黑"/>
            </a:endParaRPr>
          </a:p>
          <a:p>
            <a:pPr marL="419100" indent="-406400">
              <a:lnSpc>
                <a:spcPts val="3230"/>
              </a:lnSpc>
              <a:buFont typeface="Arial" panose="020B0604020202090204"/>
              <a:buChar char="•"/>
              <a:tabLst>
                <a:tab pos="418465" algn="l"/>
                <a:tab pos="419100" algn="l"/>
              </a:tabLst>
            </a:pPr>
            <a:r>
              <a:rPr sz="2800" spc="-15" dirty="0">
                <a:latin typeface="微软雅黑"/>
                <a:cs typeface="微软雅黑"/>
              </a:rPr>
              <a:t>Feature</a:t>
            </a:r>
            <a:endParaRPr sz="2800">
              <a:latin typeface="微软雅黑"/>
              <a:cs typeface="微软雅黑"/>
            </a:endParaRPr>
          </a:p>
          <a:p>
            <a:pPr marL="876300" lvl="1" indent="-381000">
              <a:lnSpc>
                <a:spcPts val="260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微软雅黑"/>
                <a:cs typeface="微软雅黑"/>
              </a:rPr>
              <a:t>Haar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sz="2400" spc="-10" dirty="0">
                <a:latin typeface="微软雅黑"/>
                <a:cs typeface="微软雅黑"/>
              </a:rPr>
              <a:t>Feature</a:t>
            </a:r>
            <a:endParaRPr sz="2400">
              <a:latin typeface="微软雅黑"/>
              <a:cs typeface="微软雅黑"/>
            </a:endParaRPr>
          </a:p>
          <a:p>
            <a:pPr marL="876300" lvl="1" indent="-381000">
              <a:lnSpc>
                <a:spcPts val="259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dirty="0">
                <a:latin typeface="微软雅黑"/>
                <a:cs typeface="微软雅黑"/>
              </a:rPr>
              <a:t>HOG </a:t>
            </a:r>
            <a:r>
              <a:rPr sz="2400" spc="-5" dirty="0">
                <a:latin typeface="微软雅黑"/>
                <a:cs typeface="微软雅黑"/>
              </a:rPr>
              <a:t>(Histogram </a:t>
            </a:r>
            <a:r>
              <a:rPr sz="2400" spc="-25" dirty="0">
                <a:latin typeface="微软雅黑"/>
                <a:cs typeface="微软雅黑"/>
              </a:rPr>
              <a:t>of</a:t>
            </a:r>
            <a:r>
              <a:rPr sz="2400" spc="-10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Gradient)</a:t>
            </a:r>
            <a:endParaRPr sz="2400">
              <a:latin typeface="微软雅黑"/>
              <a:cs typeface="微软雅黑"/>
            </a:endParaRPr>
          </a:p>
          <a:p>
            <a:pPr marL="876300" lvl="1" indent="-381000">
              <a:lnSpc>
                <a:spcPts val="259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微软雅黑"/>
                <a:cs typeface="微软雅黑"/>
              </a:rPr>
              <a:t>LBP (Local </a:t>
            </a:r>
            <a:r>
              <a:rPr sz="2400" spc="10" dirty="0">
                <a:latin typeface="微软雅黑"/>
                <a:cs typeface="微软雅黑"/>
              </a:rPr>
              <a:t>Binary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sz="2400" spc="-15" dirty="0">
                <a:latin typeface="微软雅黑"/>
                <a:cs typeface="微软雅黑"/>
              </a:rPr>
              <a:t>Pattern)</a:t>
            </a:r>
            <a:endParaRPr sz="2400">
              <a:latin typeface="微软雅黑"/>
              <a:cs typeface="微软雅黑"/>
            </a:endParaRPr>
          </a:p>
          <a:p>
            <a:pPr marL="876300" lvl="1" indent="-381000">
              <a:lnSpc>
                <a:spcPts val="259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20" dirty="0">
                <a:latin typeface="微软雅黑"/>
                <a:cs typeface="微软雅黑"/>
              </a:rPr>
              <a:t>ACF </a:t>
            </a:r>
            <a:r>
              <a:rPr sz="2400" spc="-10" dirty="0">
                <a:latin typeface="微软雅黑"/>
                <a:cs typeface="微软雅黑"/>
              </a:rPr>
              <a:t>(Aggregated </a:t>
            </a:r>
            <a:r>
              <a:rPr sz="2400" spc="-5" dirty="0">
                <a:latin typeface="微软雅黑"/>
                <a:cs typeface="微软雅黑"/>
              </a:rPr>
              <a:t>Channel</a:t>
            </a:r>
            <a:r>
              <a:rPr sz="2400" spc="15" dirty="0">
                <a:latin typeface="微软雅黑"/>
                <a:cs typeface="微软雅黑"/>
              </a:rPr>
              <a:t> </a:t>
            </a:r>
            <a:r>
              <a:rPr sz="2400" spc="-10" dirty="0">
                <a:latin typeface="微软雅黑"/>
                <a:cs typeface="微软雅黑"/>
              </a:rPr>
              <a:t>Feature)</a:t>
            </a:r>
            <a:endParaRPr sz="2400">
              <a:latin typeface="微软雅黑"/>
              <a:cs typeface="微软雅黑"/>
            </a:endParaRPr>
          </a:p>
          <a:p>
            <a:pPr marL="876300" lvl="1" indent="-381000">
              <a:lnSpc>
                <a:spcPts val="274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dirty="0">
                <a:latin typeface="微软雅黑"/>
                <a:cs typeface="微软雅黑"/>
              </a:rPr>
              <a:t>…</a:t>
            </a:r>
            <a:endParaRPr sz="2400">
              <a:latin typeface="微软雅黑"/>
              <a:cs typeface="微软雅黑"/>
            </a:endParaRPr>
          </a:p>
          <a:p>
            <a:pPr marL="419100" indent="-406400">
              <a:lnSpc>
                <a:spcPts val="3220"/>
              </a:lnSpc>
              <a:spcBef>
                <a:spcPts val="2240"/>
              </a:spcBef>
              <a:buFont typeface="Arial" panose="020B0604020202090204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微软雅黑"/>
                <a:cs typeface="微软雅黑"/>
              </a:rPr>
              <a:t>Classifier</a:t>
            </a:r>
            <a:endParaRPr sz="2800">
              <a:latin typeface="微软雅黑"/>
              <a:cs typeface="微软雅黑"/>
            </a:endParaRPr>
          </a:p>
          <a:p>
            <a:pPr marL="876300" lvl="1" indent="-381000">
              <a:lnSpc>
                <a:spcPts val="260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微软雅黑"/>
                <a:cs typeface="微软雅黑"/>
              </a:rPr>
              <a:t>SVM</a:t>
            </a:r>
            <a:endParaRPr sz="2400">
              <a:latin typeface="微软雅黑"/>
              <a:cs typeface="微软雅黑"/>
            </a:endParaRPr>
          </a:p>
          <a:p>
            <a:pPr marL="876300" lvl="1" indent="-381000">
              <a:lnSpc>
                <a:spcPts val="260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微软雅黑"/>
                <a:cs typeface="微软雅黑"/>
              </a:rPr>
              <a:t>Bootsing</a:t>
            </a:r>
            <a:endParaRPr sz="2400">
              <a:latin typeface="微软雅黑"/>
              <a:cs typeface="微软雅黑"/>
            </a:endParaRPr>
          </a:p>
          <a:p>
            <a:pPr marL="876300" lvl="1" indent="-381000">
              <a:lnSpc>
                <a:spcPts val="274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微软雅黑"/>
                <a:cs typeface="微软雅黑"/>
              </a:rPr>
              <a:t>Random </a:t>
            </a:r>
            <a:r>
              <a:rPr sz="2400" spc="-10" dirty="0">
                <a:latin typeface="微软雅黑"/>
                <a:cs typeface="微软雅黑"/>
              </a:rPr>
              <a:t>Forest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24" y="624554"/>
            <a:ext cx="102381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Traditional </a:t>
            </a:r>
            <a:r>
              <a:rPr dirty="0"/>
              <a:t>Hand-crafted </a:t>
            </a:r>
            <a:r>
              <a:rPr spc="-10" dirty="0"/>
              <a:t>Feature:</a:t>
            </a:r>
            <a:r>
              <a:rPr spc="-30" dirty="0"/>
              <a:t> </a:t>
            </a:r>
            <a:r>
              <a:rPr spc="-5" dirty="0"/>
              <a:t>HoG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548" y="1628557"/>
            <a:ext cx="6085710" cy="44526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33634" y="6516608"/>
            <a:ext cx="6704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histograms of oriented gradients </a:t>
            </a:r>
            <a:r>
              <a:rPr sz="1800" dirty="0">
                <a:latin typeface="Arial" panose="020B0604020202090204"/>
                <a:cs typeface="Arial" panose="020B0604020202090204"/>
              </a:rPr>
              <a:t>for human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detection, CVPR</a:t>
            </a:r>
            <a:r>
              <a:rPr sz="1800" spc="-45" dirty="0"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2005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24" y="624554"/>
            <a:ext cx="102381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Traditional </a:t>
            </a:r>
            <a:r>
              <a:rPr dirty="0"/>
              <a:t>Hand-crafted </a:t>
            </a:r>
            <a:r>
              <a:rPr spc="-10" dirty="0"/>
              <a:t>Feature:</a:t>
            </a:r>
            <a:r>
              <a:rPr spc="-30" dirty="0"/>
              <a:t> </a:t>
            </a:r>
            <a:r>
              <a:rPr spc="-5" dirty="0"/>
              <a:t>HoG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360" y="1754699"/>
            <a:ext cx="7947010" cy="4737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92F4-8FD8-C24F-A0D5-E2E0659C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hw1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46624-380A-144F-BDB2-1B87AD1FD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5259" y="2027755"/>
            <a:ext cx="10306050" cy="16619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Check out note@13 on your piazza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PDF-&gt;</a:t>
            </a:r>
            <a:r>
              <a:rPr lang="en-US" sz="3600" dirty="0" err="1"/>
              <a:t>Gradescope</a:t>
            </a:r>
            <a:r>
              <a:rPr lang="en-US" sz="3600" dirty="0"/>
              <a:t>, code-&gt;</a:t>
            </a:r>
            <a:r>
              <a:rPr lang="en-US" sz="3600" dirty="0" err="1"/>
              <a:t>github</a:t>
            </a:r>
            <a:r>
              <a:rPr lang="en-US" sz="3600" dirty="0"/>
              <a:t> classroom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DDL: Oct. 15, 23:59, 2021</a:t>
            </a:r>
          </a:p>
        </p:txBody>
      </p:sp>
    </p:spTree>
    <p:extLst>
      <p:ext uri="{BB962C8B-B14F-4D97-AF65-F5344CB8AC3E}">
        <p14:creationId xmlns:p14="http://schemas.microsoft.com/office/powerpoint/2010/main" val="266346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24" y="624554"/>
            <a:ext cx="8605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Detection </a:t>
            </a:r>
            <a:r>
              <a:rPr spc="-15" dirty="0"/>
              <a:t>Before </a:t>
            </a:r>
            <a:r>
              <a:rPr dirty="0"/>
              <a:t>Deep</a:t>
            </a:r>
            <a:r>
              <a:rPr spc="-7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8358" y="1381580"/>
            <a:ext cx="7974965" cy="3408679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760"/>
              </a:spcBef>
            </a:pPr>
            <a:r>
              <a:rPr sz="2800" spc="-30" dirty="0">
                <a:latin typeface="微软雅黑"/>
                <a:cs typeface="微软雅黑"/>
              </a:rPr>
              <a:t>Traditional</a:t>
            </a:r>
            <a:r>
              <a:rPr sz="2800" spc="40" dirty="0">
                <a:latin typeface="微软雅黑"/>
                <a:cs typeface="微软雅黑"/>
              </a:rPr>
              <a:t> </a:t>
            </a:r>
            <a:r>
              <a:rPr sz="2800" spc="-5" dirty="0">
                <a:latin typeface="微软雅黑"/>
                <a:cs typeface="微软雅黑"/>
              </a:rPr>
              <a:t>Methods</a:t>
            </a:r>
            <a:endParaRPr sz="2800">
              <a:latin typeface="微软雅黑"/>
              <a:cs typeface="微软雅黑"/>
            </a:endParaRPr>
          </a:p>
          <a:p>
            <a:pPr marL="419100" indent="-406400">
              <a:lnSpc>
                <a:spcPts val="3220"/>
              </a:lnSpc>
              <a:spcBef>
                <a:spcPts val="660"/>
              </a:spcBef>
              <a:buFont typeface="Arial" panose="020B0604020202090204"/>
              <a:buChar char="•"/>
              <a:tabLst>
                <a:tab pos="418465" algn="l"/>
                <a:tab pos="419100" algn="l"/>
              </a:tabLst>
            </a:pPr>
            <a:r>
              <a:rPr sz="2800" spc="-15" dirty="0">
                <a:latin typeface="微软雅黑"/>
                <a:cs typeface="微软雅黑"/>
              </a:rPr>
              <a:t>Pros</a:t>
            </a:r>
            <a:endParaRPr sz="2800">
              <a:latin typeface="微软雅黑"/>
              <a:cs typeface="微软雅黑"/>
            </a:endParaRPr>
          </a:p>
          <a:p>
            <a:pPr marL="876300" lvl="1" indent="-381000">
              <a:lnSpc>
                <a:spcPts val="260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dirty="0">
                <a:latin typeface="微软雅黑"/>
                <a:cs typeface="微软雅黑"/>
              </a:rPr>
              <a:t>Efficient </a:t>
            </a:r>
            <a:r>
              <a:rPr sz="2400" spc="-10" dirty="0">
                <a:latin typeface="微软雅黑"/>
                <a:cs typeface="微软雅黑"/>
              </a:rPr>
              <a:t>to compute </a:t>
            </a:r>
            <a:r>
              <a:rPr sz="2400" spc="-5" dirty="0">
                <a:latin typeface="微软雅黑"/>
                <a:cs typeface="微软雅黑"/>
              </a:rPr>
              <a:t>(e.g., </a:t>
            </a:r>
            <a:r>
              <a:rPr sz="2400" spc="-10" dirty="0">
                <a:latin typeface="微软雅黑"/>
                <a:cs typeface="微软雅黑"/>
              </a:rPr>
              <a:t>HAAR, </a:t>
            </a:r>
            <a:r>
              <a:rPr sz="2400" spc="-15" dirty="0">
                <a:latin typeface="微软雅黑"/>
                <a:cs typeface="微软雅黑"/>
              </a:rPr>
              <a:t>ACF) </a:t>
            </a:r>
            <a:r>
              <a:rPr sz="2400" spc="-5" dirty="0">
                <a:latin typeface="微软雅黑"/>
                <a:cs typeface="微软雅黑"/>
              </a:rPr>
              <a:t>on</a:t>
            </a:r>
            <a:r>
              <a:rPr sz="2400" spc="50" dirty="0">
                <a:latin typeface="微软雅黑"/>
                <a:cs typeface="微软雅黑"/>
              </a:rPr>
              <a:t> </a:t>
            </a:r>
            <a:r>
              <a:rPr sz="2400" spc="-10" dirty="0">
                <a:latin typeface="微软雅黑"/>
                <a:cs typeface="微软雅黑"/>
              </a:rPr>
              <a:t>CPU</a:t>
            </a:r>
            <a:endParaRPr sz="2400">
              <a:latin typeface="微软雅黑"/>
              <a:cs typeface="微软雅黑"/>
            </a:endParaRPr>
          </a:p>
          <a:p>
            <a:pPr marL="876300" lvl="1" indent="-381000">
              <a:lnSpc>
                <a:spcPts val="260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微软雅黑"/>
                <a:cs typeface="微软雅黑"/>
              </a:rPr>
              <a:t>Easy </a:t>
            </a:r>
            <a:r>
              <a:rPr sz="2400" spc="-10" dirty="0">
                <a:latin typeface="微软雅黑"/>
                <a:cs typeface="微软雅黑"/>
              </a:rPr>
              <a:t>to </a:t>
            </a:r>
            <a:r>
              <a:rPr sz="2400" dirty="0">
                <a:latin typeface="微软雅黑"/>
                <a:cs typeface="微软雅黑"/>
              </a:rPr>
              <a:t>debug, </a:t>
            </a:r>
            <a:r>
              <a:rPr sz="2400" spc="-5" dirty="0">
                <a:latin typeface="微软雅黑"/>
                <a:cs typeface="微软雅黑"/>
              </a:rPr>
              <a:t>analyze </a:t>
            </a:r>
            <a:r>
              <a:rPr sz="2400" dirty="0">
                <a:latin typeface="微软雅黑"/>
                <a:cs typeface="微软雅黑"/>
              </a:rPr>
              <a:t>the </a:t>
            </a:r>
            <a:r>
              <a:rPr sz="2400" spc="-15" dirty="0">
                <a:latin typeface="微软雅黑"/>
                <a:cs typeface="微软雅黑"/>
              </a:rPr>
              <a:t>bad</a:t>
            </a:r>
            <a:r>
              <a:rPr sz="2400" spc="-10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cases</a:t>
            </a:r>
            <a:endParaRPr sz="2400">
              <a:latin typeface="微软雅黑"/>
              <a:cs typeface="微软雅黑"/>
            </a:endParaRPr>
          </a:p>
          <a:p>
            <a:pPr marL="876300" lvl="1" indent="-381000">
              <a:lnSpc>
                <a:spcPts val="274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10" dirty="0">
                <a:latin typeface="微软雅黑"/>
                <a:cs typeface="微软雅黑"/>
              </a:rPr>
              <a:t>reasonable </a:t>
            </a:r>
            <a:r>
              <a:rPr sz="2400" dirty="0">
                <a:latin typeface="微软雅黑"/>
                <a:cs typeface="微软雅黑"/>
              </a:rPr>
              <a:t>performance </a:t>
            </a:r>
            <a:r>
              <a:rPr sz="2400" spc="-5" dirty="0">
                <a:latin typeface="微软雅黑"/>
                <a:cs typeface="微软雅黑"/>
              </a:rPr>
              <a:t>on limited training</a:t>
            </a:r>
            <a:r>
              <a:rPr sz="2400" dirty="0">
                <a:latin typeface="微软雅黑"/>
                <a:cs typeface="微软雅黑"/>
              </a:rPr>
              <a:t> data</a:t>
            </a:r>
            <a:endParaRPr sz="2400">
              <a:latin typeface="微软雅黑"/>
              <a:cs typeface="微软雅黑"/>
            </a:endParaRPr>
          </a:p>
          <a:p>
            <a:pPr marL="419100" indent="-406400">
              <a:lnSpc>
                <a:spcPts val="3220"/>
              </a:lnSpc>
              <a:spcBef>
                <a:spcPts val="2240"/>
              </a:spcBef>
              <a:buFont typeface="Arial" panose="020B0604020202090204"/>
              <a:buChar char="•"/>
              <a:tabLst>
                <a:tab pos="418465" algn="l"/>
                <a:tab pos="419100" algn="l"/>
              </a:tabLst>
            </a:pPr>
            <a:r>
              <a:rPr sz="2800" spc="-5" dirty="0">
                <a:latin typeface="微软雅黑"/>
                <a:cs typeface="微软雅黑"/>
              </a:rPr>
              <a:t>Cons</a:t>
            </a:r>
            <a:endParaRPr sz="2800">
              <a:latin typeface="微软雅黑"/>
              <a:cs typeface="微软雅黑"/>
            </a:endParaRPr>
          </a:p>
          <a:p>
            <a:pPr marL="876300" lvl="1" indent="-381000">
              <a:lnSpc>
                <a:spcPts val="260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5" dirty="0">
                <a:latin typeface="微软雅黑"/>
                <a:cs typeface="微软雅黑"/>
              </a:rPr>
              <a:t>Limited </a:t>
            </a:r>
            <a:r>
              <a:rPr sz="2400" dirty="0">
                <a:latin typeface="微软雅黑"/>
                <a:cs typeface="微软雅黑"/>
              </a:rPr>
              <a:t>performance </a:t>
            </a:r>
            <a:r>
              <a:rPr sz="2400" spc="-5" dirty="0">
                <a:latin typeface="微软雅黑"/>
                <a:cs typeface="微软雅黑"/>
              </a:rPr>
              <a:t>on </a:t>
            </a:r>
            <a:r>
              <a:rPr sz="2400" spc="-10" dirty="0">
                <a:latin typeface="微软雅黑"/>
                <a:cs typeface="微软雅黑"/>
              </a:rPr>
              <a:t>large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dataset</a:t>
            </a:r>
            <a:endParaRPr sz="2400">
              <a:latin typeface="微软雅黑"/>
              <a:cs typeface="微软雅黑"/>
            </a:endParaRPr>
          </a:p>
          <a:p>
            <a:pPr marL="876300" lvl="1" indent="-381000">
              <a:lnSpc>
                <a:spcPts val="2740"/>
              </a:lnSpc>
              <a:buFont typeface="Arial" panose="020B0604020202090204"/>
              <a:buChar char="•"/>
              <a:tabLst>
                <a:tab pos="875665" algn="l"/>
                <a:tab pos="876300" algn="l"/>
              </a:tabLst>
            </a:pPr>
            <a:r>
              <a:rPr sz="2400" spc="-15" dirty="0">
                <a:latin typeface="微软雅黑"/>
                <a:cs typeface="微软雅黑"/>
              </a:rPr>
              <a:t>Hard </a:t>
            </a:r>
            <a:r>
              <a:rPr sz="2400" spc="-10" dirty="0">
                <a:latin typeface="微软雅黑"/>
                <a:cs typeface="微软雅黑"/>
              </a:rPr>
              <a:t>to </a:t>
            </a:r>
            <a:r>
              <a:rPr sz="2400" dirty="0">
                <a:latin typeface="微软雅黑"/>
                <a:cs typeface="微软雅黑"/>
              </a:rPr>
              <a:t>be </a:t>
            </a:r>
            <a:r>
              <a:rPr sz="2400" spc="-10" dirty="0">
                <a:latin typeface="微软雅黑"/>
                <a:cs typeface="微软雅黑"/>
              </a:rPr>
              <a:t>accelerated </a:t>
            </a:r>
            <a:r>
              <a:rPr sz="2400" dirty="0">
                <a:latin typeface="微软雅黑"/>
                <a:cs typeface="微软雅黑"/>
              </a:rPr>
              <a:t>by</a:t>
            </a:r>
            <a:r>
              <a:rPr sz="2400" spc="30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GPU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4C42-563B-184E-854E-D1BA8173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8603D-55D9-D34F-B835-8EE138A23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5E770-0B0E-FE48-B546-6D366093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9" y="0"/>
            <a:ext cx="11465502" cy="608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16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50DE2-9FE8-CA47-BA7B-6169CB48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7A5CB-E3B9-A141-B3E3-1B46E2BD3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DBB91-46ED-1B42-B954-173C5C224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7143"/>
          <a:stretch/>
        </p:blipFill>
        <p:spPr>
          <a:xfrm>
            <a:off x="76200" y="0"/>
            <a:ext cx="12039600" cy="64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5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1F9D-592E-AA4E-A9B8-8F2891B6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3C794-538F-7B42-8C7B-42C8377BD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40CBE-DD47-454D-AA4C-89A79590A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7"/>
            <a:ext cx="12192000" cy="6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25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D161-F214-B24C-B1D8-5BC54F1E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3EC07-D49B-5F47-98B4-39C5DCCF2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DBA05-132D-514B-A0F2-86D0070C2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" y="42706"/>
            <a:ext cx="12079169" cy="65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2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E421-AC28-C945-B507-A91DC017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0DDC8-62D5-3F4A-BDB1-F90C627D8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80F22-047C-4148-A190-FC499065B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65"/>
            <a:ext cx="12192000" cy="64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554"/>
            <a:ext cx="19964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5" dirty="0"/>
              <a:t>u</a:t>
            </a:r>
            <a:r>
              <a:rPr spc="-5" dirty="0"/>
              <a:t>t</a:t>
            </a:r>
            <a:r>
              <a:rPr spc="5" dirty="0"/>
              <a:t>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1485"/>
            <a:ext cx="6387465" cy="3708708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latin typeface="微软雅黑"/>
                <a:cs typeface="微软雅黑"/>
              </a:rPr>
              <a:t>Introduction </a:t>
            </a:r>
            <a:r>
              <a:rPr sz="2400" spc="-10" dirty="0">
                <a:latin typeface="微软雅黑"/>
                <a:cs typeface="微软雅黑"/>
              </a:rPr>
              <a:t>to</a:t>
            </a:r>
            <a:r>
              <a:rPr sz="2400" spc="-15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Detection</a:t>
            </a:r>
            <a:endParaRPr sz="24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latin typeface="微软雅黑"/>
                <a:cs typeface="微软雅黑"/>
              </a:rPr>
              <a:t>Detection </a:t>
            </a:r>
            <a:r>
              <a:rPr sz="2400" dirty="0">
                <a:latin typeface="微软雅黑"/>
                <a:cs typeface="微软雅黑"/>
              </a:rPr>
              <a:t>in the </a:t>
            </a:r>
            <a:r>
              <a:rPr sz="2400" spc="-25" dirty="0">
                <a:latin typeface="微软雅黑"/>
                <a:cs typeface="微软雅黑"/>
              </a:rPr>
              <a:t>Past</a:t>
            </a:r>
            <a:endParaRPr lang="en-US" sz="2400" spc="-25" dirty="0">
              <a:latin typeface="微软雅黑"/>
              <a:cs typeface="微软雅黑"/>
            </a:endParaRPr>
          </a:p>
          <a:p>
            <a:pPr marL="698500" lvl="1" indent="-228600"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000" dirty="0">
                <a:latin typeface="微软雅黑"/>
              </a:rPr>
              <a:t>Traditional methods</a:t>
            </a:r>
          </a:p>
          <a:p>
            <a:pPr marL="698500" lvl="1" indent="-228600"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000" dirty="0">
                <a:latin typeface="微软雅黑"/>
              </a:rPr>
              <a:t>Basic ideas</a:t>
            </a: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10" dirty="0">
                <a:latin typeface="微软雅黑"/>
                <a:cs typeface="微软雅黑"/>
              </a:rPr>
              <a:t>Detection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lang="en-US" sz="2400" spc="-5" dirty="0">
                <a:latin typeface="微软雅黑"/>
                <a:cs typeface="微软雅黑"/>
              </a:rPr>
              <a:t>in deep learning age</a:t>
            </a:r>
            <a:endParaRPr sz="24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dirty="0">
                <a:solidFill>
                  <a:schemeClr val="accent5"/>
                </a:solidFill>
                <a:latin typeface="微软雅黑"/>
                <a:cs typeface="微软雅黑"/>
              </a:rPr>
              <a:t>One stage algorithm</a:t>
            </a:r>
            <a:endParaRPr sz="2000" dirty="0">
              <a:solidFill>
                <a:schemeClr val="accent5"/>
              </a:solidFill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2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spc="5" dirty="0">
                <a:latin typeface="微软雅黑"/>
                <a:cs typeface="微软雅黑"/>
              </a:rPr>
              <a:t>Two stage algorithm</a:t>
            </a:r>
            <a:endParaRPr sz="20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400" spc="-5" dirty="0">
                <a:latin typeface="微软雅黑"/>
                <a:cs typeface="微软雅黑"/>
              </a:rPr>
              <a:t>Your step to detection</a:t>
            </a:r>
            <a:endParaRPr sz="24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spc="-5" dirty="0">
                <a:latin typeface="微软雅黑"/>
                <a:cs typeface="微软雅黑"/>
              </a:rPr>
              <a:t>Framework</a:t>
            </a: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spc="-5" dirty="0">
                <a:latin typeface="微软雅黑"/>
                <a:cs typeface="微软雅黑"/>
              </a:rPr>
              <a:t>Research directions</a:t>
            </a:r>
            <a:endParaRPr sz="20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05923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24" y="624554"/>
            <a:ext cx="9555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Deep Learning </a:t>
            </a:r>
            <a:r>
              <a:rPr spc="-5" dirty="0"/>
              <a:t>for Object</a:t>
            </a:r>
            <a:r>
              <a:rPr spc="-120" dirty="0"/>
              <a:t> </a:t>
            </a:r>
            <a:r>
              <a:rPr spc="-5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7557" y="1381580"/>
            <a:ext cx="10639425" cy="30784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spc="-5" dirty="0">
                <a:latin typeface="微软雅黑"/>
                <a:cs typeface="微软雅黑"/>
              </a:rPr>
              <a:t>Based on the </a:t>
            </a:r>
            <a:r>
              <a:rPr sz="2800" spc="-10" dirty="0">
                <a:latin typeface="微软雅黑"/>
                <a:cs typeface="微软雅黑"/>
              </a:rPr>
              <a:t>whether </a:t>
            </a:r>
            <a:r>
              <a:rPr sz="2800" spc="-5" dirty="0">
                <a:latin typeface="微软雅黑"/>
                <a:cs typeface="微软雅黑"/>
              </a:rPr>
              <a:t>following the </a:t>
            </a:r>
            <a:r>
              <a:rPr sz="2800" spc="-10" dirty="0">
                <a:latin typeface="微软雅黑"/>
                <a:cs typeface="微软雅黑"/>
              </a:rPr>
              <a:t>“proposal </a:t>
            </a:r>
            <a:r>
              <a:rPr sz="2800" spc="-5" dirty="0">
                <a:latin typeface="微软雅黑"/>
                <a:cs typeface="微软雅黑"/>
              </a:rPr>
              <a:t>and</a:t>
            </a:r>
            <a:r>
              <a:rPr sz="2800" spc="70" dirty="0">
                <a:latin typeface="微软雅黑"/>
                <a:cs typeface="微软雅黑"/>
              </a:rPr>
              <a:t> </a:t>
            </a:r>
            <a:r>
              <a:rPr sz="2800" spc="-15" dirty="0">
                <a:latin typeface="微软雅黑"/>
                <a:cs typeface="微软雅黑"/>
              </a:rPr>
              <a:t>refine”</a:t>
            </a:r>
            <a:endParaRPr sz="2800" dirty="0">
              <a:latin typeface="微软雅黑"/>
              <a:cs typeface="微软雅黑"/>
            </a:endParaRPr>
          </a:p>
          <a:p>
            <a:pPr marL="469900" indent="-406400">
              <a:lnSpc>
                <a:spcPts val="3220"/>
              </a:lnSpc>
              <a:spcBef>
                <a:spcPts val="660"/>
              </a:spcBef>
              <a:buFont typeface="Arial" panose="020B0604020202090204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微软雅黑"/>
                <a:cs typeface="微软雅黑"/>
              </a:rPr>
              <a:t>One </a:t>
            </a:r>
            <a:r>
              <a:rPr sz="2800" spc="-25" dirty="0">
                <a:latin typeface="微软雅黑"/>
                <a:cs typeface="微软雅黑"/>
              </a:rPr>
              <a:t>Stage</a:t>
            </a:r>
            <a:endParaRPr sz="2800" dirty="0">
              <a:latin typeface="微软雅黑"/>
              <a:cs typeface="微软雅黑"/>
            </a:endParaRPr>
          </a:p>
          <a:p>
            <a:pPr marL="927100" lvl="1" indent="-381000">
              <a:lnSpc>
                <a:spcPts val="2600"/>
              </a:lnSpc>
              <a:buFont typeface="Arial" panose="020B0604020202090204"/>
              <a:buChar char="•"/>
              <a:tabLst>
                <a:tab pos="926465" algn="l"/>
                <a:tab pos="927100" algn="l"/>
              </a:tabLst>
            </a:pPr>
            <a:r>
              <a:rPr sz="2400" spc="-5" dirty="0">
                <a:latin typeface="微软雅黑"/>
                <a:cs typeface="微软雅黑"/>
              </a:rPr>
              <a:t>Example: </a:t>
            </a:r>
            <a:r>
              <a:rPr sz="2400" spc="-40" dirty="0">
                <a:latin typeface="微软雅黑"/>
                <a:cs typeface="微软雅黑"/>
              </a:rPr>
              <a:t>YOLO</a:t>
            </a:r>
            <a:r>
              <a:rPr sz="2400" spc="-5" dirty="0">
                <a:latin typeface="微软雅黑"/>
                <a:cs typeface="微软雅黑"/>
              </a:rPr>
              <a:t>, </a:t>
            </a:r>
            <a:r>
              <a:rPr sz="2400" spc="-50" dirty="0">
                <a:latin typeface="微软雅黑"/>
                <a:cs typeface="微软雅黑"/>
              </a:rPr>
              <a:t>SSD,</a:t>
            </a:r>
            <a:r>
              <a:rPr sz="2400" spc="95" dirty="0">
                <a:latin typeface="微软雅黑"/>
                <a:cs typeface="微软雅黑"/>
              </a:rPr>
              <a:t> </a:t>
            </a:r>
            <a:r>
              <a:rPr sz="2400" spc="-15" dirty="0">
                <a:latin typeface="微软雅黑"/>
                <a:cs typeface="微软雅黑"/>
              </a:rPr>
              <a:t>RetinaNet</a:t>
            </a:r>
            <a:endParaRPr sz="2400" dirty="0">
              <a:latin typeface="微软雅黑"/>
              <a:cs typeface="微软雅黑"/>
            </a:endParaRPr>
          </a:p>
          <a:p>
            <a:pPr marL="927100" lvl="1" indent="-381000">
              <a:lnSpc>
                <a:spcPts val="2740"/>
              </a:lnSpc>
              <a:buFont typeface="Arial" panose="020B0604020202090204"/>
              <a:buChar char="•"/>
              <a:tabLst>
                <a:tab pos="926465" algn="l"/>
                <a:tab pos="927100" algn="l"/>
              </a:tabLst>
            </a:pPr>
            <a:r>
              <a:rPr sz="2400" spc="-15" dirty="0">
                <a:latin typeface="微软雅黑"/>
                <a:cs typeface="微软雅黑"/>
              </a:rPr>
              <a:t>Keyword: </a:t>
            </a:r>
            <a:r>
              <a:rPr sz="2400" spc="-35" dirty="0">
                <a:solidFill>
                  <a:srgbClr val="3B78D7"/>
                </a:solidFill>
                <a:latin typeface="微软雅黑"/>
                <a:cs typeface="微软雅黑"/>
              </a:rPr>
              <a:t>Anchor, </a:t>
            </a:r>
            <a:r>
              <a:rPr sz="2400" spc="-5" dirty="0">
                <a:solidFill>
                  <a:srgbClr val="3B78D7"/>
                </a:solidFill>
                <a:latin typeface="微软雅黑"/>
                <a:cs typeface="微软雅黑"/>
              </a:rPr>
              <a:t>Divide and </a:t>
            </a:r>
            <a:r>
              <a:rPr sz="2400" spc="-30" dirty="0">
                <a:solidFill>
                  <a:srgbClr val="3B78D7"/>
                </a:solidFill>
                <a:latin typeface="微软雅黑"/>
                <a:cs typeface="微软雅黑"/>
              </a:rPr>
              <a:t>conquer, </a:t>
            </a:r>
            <a:r>
              <a:rPr sz="2400" spc="-5" dirty="0">
                <a:solidFill>
                  <a:srgbClr val="3B78D7"/>
                </a:solidFill>
                <a:latin typeface="微软雅黑"/>
                <a:cs typeface="微软雅黑"/>
              </a:rPr>
              <a:t>loss</a:t>
            </a:r>
            <a:r>
              <a:rPr sz="2400" spc="75" dirty="0">
                <a:solidFill>
                  <a:srgbClr val="3B78D7"/>
                </a:solidFill>
                <a:latin typeface="微软雅黑"/>
                <a:cs typeface="微软雅黑"/>
              </a:rPr>
              <a:t> </a:t>
            </a:r>
            <a:r>
              <a:rPr sz="2400" spc="-5" dirty="0">
                <a:solidFill>
                  <a:srgbClr val="3B78D7"/>
                </a:solidFill>
                <a:latin typeface="微软雅黑"/>
                <a:cs typeface="微软雅黑"/>
              </a:rPr>
              <a:t>sampling</a:t>
            </a:r>
            <a:endParaRPr sz="2400" dirty="0">
              <a:latin typeface="微软雅黑"/>
              <a:cs typeface="微软雅黑"/>
            </a:endParaRPr>
          </a:p>
          <a:p>
            <a:pPr marL="469900" indent="-406400">
              <a:lnSpc>
                <a:spcPts val="3220"/>
              </a:lnSpc>
              <a:spcBef>
                <a:spcPts val="2240"/>
              </a:spcBef>
              <a:buFont typeface="Arial" panose="020B0604020202090204"/>
              <a:buChar char="•"/>
              <a:tabLst>
                <a:tab pos="469265" algn="l"/>
                <a:tab pos="469900" algn="l"/>
              </a:tabLst>
            </a:pPr>
            <a:r>
              <a:rPr sz="2800" spc="-55" dirty="0">
                <a:latin typeface="微软雅黑"/>
                <a:cs typeface="微软雅黑"/>
              </a:rPr>
              <a:t>Two</a:t>
            </a:r>
            <a:r>
              <a:rPr sz="2800" spc="-35" dirty="0">
                <a:latin typeface="微软雅黑"/>
                <a:cs typeface="微软雅黑"/>
              </a:rPr>
              <a:t> </a:t>
            </a:r>
            <a:r>
              <a:rPr sz="2800" spc="-25" dirty="0">
                <a:latin typeface="微软雅黑"/>
                <a:cs typeface="微软雅黑"/>
              </a:rPr>
              <a:t>Stage</a:t>
            </a:r>
            <a:endParaRPr sz="2800" dirty="0">
              <a:latin typeface="微软雅黑"/>
              <a:cs typeface="微软雅黑"/>
            </a:endParaRPr>
          </a:p>
          <a:p>
            <a:pPr marL="927100" lvl="1" indent="-381000">
              <a:lnSpc>
                <a:spcPts val="2600"/>
              </a:lnSpc>
              <a:buFont typeface="Arial" panose="020B0604020202090204"/>
              <a:buChar char="•"/>
              <a:tabLst>
                <a:tab pos="926465" algn="l"/>
                <a:tab pos="927100" algn="l"/>
              </a:tabLst>
            </a:pPr>
            <a:r>
              <a:rPr sz="2400" spc="-5" dirty="0">
                <a:latin typeface="微软雅黑"/>
                <a:cs typeface="微软雅黑"/>
              </a:rPr>
              <a:t>Example: </a:t>
            </a:r>
            <a:r>
              <a:rPr sz="2400" spc="-15" dirty="0">
                <a:latin typeface="微软雅黑"/>
                <a:cs typeface="微软雅黑"/>
              </a:rPr>
              <a:t>RCNN </a:t>
            </a:r>
            <a:r>
              <a:rPr sz="2400" spc="-25" dirty="0">
                <a:latin typeface="微软雅黑"/>
                <a:cs typeface="微软雅黑"/>
              </a:rPr>
              <a:t>(Fast </a:t>
            </a:r>
            <a:r>
              <a:rPr sz="2400" spc="-10" dirty="0">
                <a:latin typeface="微软雅黑"/>
                <a:cs typeface="微软雅黑"/>
              </a:rPr>
              <a:t>RCNN, </a:t>
            </a:r>
            <a:r>
              <a:rPr sz="2400" spc="-25" dirty="0">
                <a:latin typeface="微软雅黑"/>
                <a:cs typeface="微软雅黑"/>
              </a:rPr>
              <a:t>Faster </a:t>
            </a:r>
            <a:r>
              <a:rPr sz="2400" spc="-10" dirty="0">
                <a:latin typeface="微软雅黑"/>
                <a:cs typeface="微软雅黑"/>
              </a:rPr>
              <a:t>RCNN), </a:t>
            </a:r>
            <a:r>
              <a:rPr sz="2400" spc="-5" dirty="0">
                <a:latin typeface="微软雅黑"/>
                <a:cs typeface="微软雅黑"/>
              </a:rPr>
              <a:t>FPN,</a:t>
            </a:r>
            <a:r>
              <a:rPr sz="2400" spc="20" dirty="0">
                <a:latin typeface="微软雅黑"/>
                <a:cs typeface="微软雅黑"/>
              </a:rPr>
              <a:t> </a:t>
            </a:r>
            <a:r>
              <a:rPr sz="2400" spc="-10" dirty="0">
                <a:latin typeface="微软雅黑"/>
                <a:cs typeface="微软雅黑"/>
              </a:rPr>
              <a:t>MaskRCNN</a:t>
            </a:r>
            <a:endParaRPr sz="2400" dirty="0">
              <a:latin typeface="微软雅黑"/>
              <a:cs typeface="微软雅黑"/>
            </a:endParaRPr>
          </a:p>
          <a:p>
            <a:pPr marL="927100" lvl="1" indent="-381000">
              <a:lnSpc>
                <a:spcPts val="2740"/>
              </a:lnSpc>
              <a:buFont typeface="Arial" panose="020B0604020202090204"/>
              <a:buChar char="•"/>
              <a:tabLst>
                <a:tab pos="926465" algn="l"/>
                <a:tab pos="927100" algn="l"/>
              </a:tabLst>
            </a:pPr>
            <a:r>
              <a:rPr sz="2400" spc="-15" dirty="0">
                <a:latin typeface="微软雅黑"/>
                <a:cs typeface="微软雅黑"/>
              </a:rPr>
              <a:t>Keyword: </a:t>
            </a:r>
            <a:r>
              <a:rPr sz="2400" dirty="0">
                <a:solidFill>
                  <a:srgbClr val="3B78D7"/>
                </a:solidFill>
                <a:latin typeface="微软雅黑"/>
                <a:cs typeface="微软雅黑"/>
              </a:rPr>
              <a:t>speed,</a:t>
            </a:r>
            <a:r>
              <a:rPr sz="2400" spc="10" dirty="0">
                <a:solidFill>
                  <a:srgbClr val="3B78D7"/>
                </a:solidFill>
                <a:latin typeface="微软雅黑"/>
                <a:cs typeface="微软雅黑"/>
              </a:rPr>
              <a:t> </a:t>
            </a:r>
            <a:r>
              <a:rPr sz="2400" dirty="0">
                <a:solidFill>
                  <a:srgbClr val="3B78D7"/>
                </a:solidFill>
                <a:latin typeface="微软雅黑"/>
                <a:cs typeface="微软雅黑"/>
              </a:rPr>
              <a:t>performance</a:t>
            </a:r>
            <a:endParaRPr sz="24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66346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24" y="671873"/>
            <a:ext cx="41008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bit </a:t>
            </a:r>
            <a:r>
              <a:rPr spc="-40" dirty="0"/>
              <a:t>of</a:t>
            </a:r>
            <a:r>
              <a:rPr spc="-110" dirty="0"/>
              <a:t> </a:t>
            </a:r>
            <a:r>
              <a:rPr spc="20" dirty="0"/>
              <a:t>History</a:t>
            </a:r>
          </a:p>
        </p:txBody>
      </p:sp>
      <p:sp>
        <p:nvSpPr>
          <p:cNvPr id="3" name="object 3"/>
          <p:cNvSpPr/>
          <p:nvPr/>
        </p:nvSpPr>
        <p:spPr>
          <a:xfrm>
            <a:off x="2630170" y="3740150"/>
            <a:ext cx="8374380" cy="13970"/>
          </a:xfrm>
          <a:custGeom>
            <a:avLst/>
            <a:gdLst/>
            <a:ahLst/>
            <a:cxnLst/>
            <a:rect l="l" t="t" r="r" b="b"/>
            <a:pathLst>
              <a:path w="8374380" h="13970">
                <a:moveTo>
                  <a:pt x="0" y="0"/>
                </a:moveTo>
                <a:lnTo>
                  <a:pt x="8373897" y="1350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6739" y="1805944"/>
            <a:ext cx="4942840" cy="1259840"/>
          </a:xfrm>
          <a:custGeom>
            <a:avLst/>
            <a:gdLst/>
            <a:ahLst/>
            <a:cxnLst/>
            <a:rect l="l" t="t" r="r" b="b"/>
            <a:pathLst>
              <a:path w="4942840" h="1259839">
                <a:moveTo>
                  <a:pt x="0" y="209969"/>
                </a:moveTo>
                <a:lnTo>
                  <a:pt x="5545" y="161824"/>
                </a:lnTo>
                <a:lnTo>
                  <a:pt x="21341" y="117629"/>
                </a:lnTo>
                <a:lnTo>
                  <a:pt x="46127" y="78643"/>
                </a:lnTo>
                <a:lnTo>
                  <a:pt x="78643" y="46127"/>
                </a:lnTo>
                <a:lnTo>
                  <a:pt x="117629" y="21341"/>
                </a:lnTo>
                <a:lnTo>
                  <a:pt x="161824" y="5545"/>
                </a:lnTo>
                <a:lnTo>
                  <a:pt x="209969" y="0"/>
                </a:lnTo>
                <a:lnTo>
                  <a:pt x="4732870" y="0"/>
                </a:lnTo>
                <a:lnTo>
                  <a:pt x="4781015" y="5545"/>
                </a:lnTo>
                <a:lnTo>
                  <a:pt x="4825210" y="21341"/>
                </a:lnTo>
                <a:lnTo>
                  <a:pt x="4864196" y="46127"/>
                </a:lnTo>
                <a:lnTo>
                  <a:pt x="4896712" y="78643"/>
                </a:lnTo>
                <a:lnTo>
                  <a:pt x="4921498" y="117629"/>
                </a:lnTo>
                <a:lnTo>
                  <a:pt x="4937294" y="161824"/>
                </a:lnTo>
                <a:lnTo>
                  <a:pt x="4942840" y="209969"/>
                </a:lnTo>
                <a:lnTo>
                  <a:pt x="4942840" y="1049858"/>
                </a:lnTo>
                <a:lnTo>
                  <a:pt x="4937294" y="1098003"/>
                </a:lnTo>
                <a:lnTo>
                  <a:pt x="4921498" y="1142200"/>
                </a:lnTo>
                <a:lnTo>
                  <a:pt x="4896712" y="1181188"/>
                </a:lnTo>
                <a:lnTo>
                  <a:pt x="4864196" y="1213707"/>
                </a:lnTo>
                <a:lnTo>
                  <a:pt x="4825210" y="1238496"/>
                </a:lnTo>
                <a:lnTo>
                  <a:pt x="4781015" y="1254293"/>
                </a:lnTo>
                <a:lnTo>
                  <a:pt x="4732870" y="1259840"/>
                </a:lnTo>
                <a:lnTo>
                  <a:pt x="209969" y="1259840"/>
                </a:lnTo>
                <a:lnTo>
                  <a:pt x="161824" y="1254293"/>
                </a:lnTo>
                <a:lnTo>
                  <a:pt x="117629" y="1238496"/>
                </a:lnTo>
                <a:lnTo>
                  <a:pt x="78643" y="1213707"/>
                </a:lnTo>
                <a:lnTo>
                  <a:pt x="46127" y="1181188"/>
                </a:lnTo>
                <a:lnTo>
                  <a:pt x="21341" y="1142200"/>
                </a:lnTo>
                <a:lnTo>
                  <a:pt x="5545" y="1098003"/>
                </a:lnTo>
                <a:lnTo>
                  <a:pt x="0" y="1049858"/>
                </a:lnTo>
                <a:lnTo>
                  <a:pt x="0" y="209969"/>
                </a:lnTo>
                <a:close/>
              </a:path>
            </a:pathLst>
          </a:custGeom>
          <a:ln w="9524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4908" y="2280968"/>
            <a:ext cx="663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I</a:t>
            </a:r>
            <a:r>
              <a:rPr sz="1800" spc="20" dirty="0">
                <a:latin typeface="Arial" panose="020B0604020202090204"/>
                <a:cs typeface="Arial" panose="020B0604020202090204"/>
              </a:rPr>
              <a:t>m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ag</a:t>
            </a:r>
            <a:r>
              <a:rPr sz="1800" dirty="0">
                <a:latin typeface="Arial" panose="020B0604020202090204"/>
                <a:cs typeface="Arial" panose="020B0604020202090204"/>
              </a:rPr>
              <a:t>e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50857" y="2154234"/>
            <a:ext cx="1183005" cy="563245"/>
            <a:chOff x="3050857" y="2154234"/>
            <a:chExt cx="1183005" cy="563245"/>
          </a:xfrm>
        </p:grpSpPr>
        <p:sp>
          <p:nvSpPr>
            <p:cNvPr id="7" name="object 7"/>
            <p:cNvSpPr/>
            <p:nvPr/>
          </p:nvSpPr>
          <p:spPr>
            <a:xfrm>
              <a:off x="3055620" y="2158997"/>
              <a:ext cx="1173480" cy="553720"/>
            </a:xfrm>
            <a:custGeom>
              <a:avLst/>
              <a:gdLst/>
              <a:ahLst/>
              <a:cxnLst/>
              <a:rect l="l" t="t" r="r" b="b"/>
              <a:pathLst>
                <a:path w="1173479" h="553719">
                  <a:moveTo>
                    <a:pt x="1081189" y="0"/>
                  </a:moveTo>
                  <a:lnTo>
                    <a:pt x="92290" y="0"/>
                  </a:lnTo>
                  <a:lnTo>
                    <a:pt x="56364" y="7253"/>
                  </a:lnTo>
                  <a:lnTo>
                    <a:pt x="27028" y="27033"/>
                  </a:lnTo>
                  <a:lnTo>
                    <a:pt x="7251" y="56369"/>
                  </a:lnTo>
                  <a:lnTo>
                    <a:pt x="0" y="92290"/>
                  </a:lnTo>
                  <a:lnTo>
                    <a:pt x="0" y="461429"/>
                  </a:lnTo>
                  <a:lnTo>
                    <a:pt x="7251" y="497355"/>
                  </a:lnTo>
                  <a:lnTo>
                    <a:pt x="27028" y="526691"/>
                  </a:lnTo>
                  <a:lnTo>
                    <a:pt x="56364" y="546468"/>
                  </a:lnTo>
                  <a:lnTo>
                    <a:pt x="92290" y="553719"/>
                  </a:lnTo>
                  <a:lnTo>
                    <a:pt x="1081189" y="553719"/>
                  </a:lnTo>
                  <a:lnTo>
                    <a:pt x="1117115" y="546468"/>
                  </a:lnTo>
                  <a:lnTo>
                    <a:pt x="1146451" y="526691"/>
                  </a:lnTo>
                  <a:lnTo>
                    <a:pt x="1166228" y="497355"/>
                  </a:lnTo>
                  <a:lnTo>
                    <a:pt x="1173480" y="461429"/>
                  </a:lnTo>
                  <a:lnTo>
                    <a:pt x="1173480" y="92290"/>
                  </a:lnTo>
                  <a:lnTo>
                    <a:pt x="1166228" y="56369"/>
                  </a:lnTo>
                  <a:lnTo>
                    <a:pt x="1146451" y="27033"/>
                  </a:lnTo>
                  <a:lnTo>
                    <a:pt x="1117115" y="7253"/>
                  </a:lnTo>
                  <a:lnTo>
                    <a:pt x="1081189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55620" y="2158997"/>
              <a:ext cx="1173480" cy="553720"/>
            </a:xfrm>
            <a:custGeom>
              <a:avLst/>
              <a:gdLst/>
              <a:ahLst/>
              <a:cxnLst/>
              <a:rect l="l" t="t" r="r" b="b"/>
              <a:pathLst>
                <a:path w="1173479" h="553719">
                  <a:moveTo>
                    <a:pt x="0" y="92290"/>
                  </a:moveTo>
                  <a:lnTo>
                    <a:pt x="7251" y="56369"/>
                  </a:lnTo>
                  <a:lnTo>
                    <a:pt x="27028" y="27033"/>
                  </a:lnTo>
                  <a:lnTo>
                    <a:pt x="56364" y="7253"/>
                  </a:lnTo>
                  <a:lnTo>
                    <a:pt x="92290" y="0"/>
                  </a:lnTo>
                  <a:lnTo>
                    <a:pt x="1081189" y="0"/>
                  </a:lnTo>
                  <a:lnTo>
                    <a:pt x="1117115" y="7253"/>
                  </a:lnTo>
                  <a:lnTo>
                    <a:pt x="1146451" y="27033"/>
                  </a:lnTo>
                  <a:lnTo>
                    <a:pt x="1166228" y="56369"/>
                  </a:lnTo>
                  <a:lnTo>
                    <a:pt x="1173480" y="92290"/>
                  </a:lnTo>
                  <a:lnTo>
                    <a:pt x="1173480" y="461429"/>
                  </a:lnTo>
                  <a:lnTo>
                    <a:pt x="1166228" y="497355"/>
                  </a:lnTo>
                  <a:lnTo>
                    <a:pt x="1146451" y="526691"/>
                  </a:lnTo>
                  <a:lnTo>
                    <a:pt x="1117115" y="546468"/>
                  </a:lnTo>
                  <a:lnTo>
                    <a:pt x="1081189" y="553719"/>
                  </a:lnTo>
                  <a:lnTo>
                    <a:pt x="92290" y="553719"/>
                  </a:lnTo>
                  <a:lnTo>
                    <a:pt x="56364" y="546468"/>
                  </a:lnTo>
                  <a:lnTo>
                    <a:pt x="27028" y="526691"/>
                  </a:lnTo>
                  <a:lnTo>
                    <a:pt x="7251" y="497355"/>
                  </a:lnTo>
                  <a:lnTo>
                    <a:pt x="0" y="461429"/>
                  </a:lnTo>
                  <a:lnTo>
                    <a:pt x="0" y="9229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61306" y="2143004"/>
            <a:ext cx="94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Feature  </a:t>
            </a:r>
            <a:r>
              <a:rPr sz="1800" dirty="0">
                <a:latin typeface="Arial" panose="020B0604020202090204"/>
                <a:cs typeface="Arial" panose="020B0604020202090204"/>
              </a:rPr>
              <a:t>Extr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a</a:t>
            </a:r>
            <a:r>
              <a:rPr sz="1800" dirty="0">
                <a:latin typeface="Arial" panose="020B0604020202090204"/>
                <a:cs typeface="Arial" panose="020B0604020202090204"/>
              </a:rPr>
              <a:t>ctor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51057" y="1963738"/>
            <a:ext cx="2110105" cy="421005"/>
            <a:chOff x="4651057" y="1963738"/>
            <a:chExt cx="2110105" cy="421005"/>
          </a:xfrm>
        </p:grpSpPr>
        <p:sp>
          <p:nvSpPr>
            <p:cNvPr id="11" name="object 11"/>
            <p:cNvSpPr/>
            <p:nvPr/>
          </p:nvSpPr>
          <p:spPr>
            <a:xfrm>
              <a:off x="4655820" y="1968501"/>
              <a:ext cx="2100580" cy="411480"/>
            </a:xfrm>
            <a:custGeom>
              <a:avLst/>
              <a:gdLst/>
              <a:ahLst/>
              <a:cxnLst/>
              <a:rect l="l" t="t" r="r" b="b"/>
              <a:pathLst>
                <a:path w="2100579" h="411480">
                  <a:moveTo>
                    <a:pt x="2032000" y="0"/>
                  </a:moveTo>
                  <a:lnTo>
                    <a:pt x="68580" y="0"/>
                  </a:lnTo>
                  <a:lnTo>
                    <a:pt x="41887" y="5389"/>
                  </a:lnTo>
                  <a:lnTo>
                    <a:pt x="20088" y="20088"/>
                  </a:lnTo>
                  <a:lnTo>
                    <a:pt x="5389" y="41887"/>
                  </a:lnTo>
                  <a:lnTo>
                    <a:pt x="0" y="68579"/>
                  </a:lnTo>
                  <a:lnTo>
                    <a:pt x="0" y="342899"/>
                  </a:lnTo>
                  <a:lnTo>
                    <a:pt x="5389" y="369592"/>
                  </a:lnTo>
                  <a:lnTo>
                    <a:pt x="20088" y="391391"/>
                  </a:lnTo>
                  <a:lnTo>
                    <a:pt x="41887" y="406090"/>
                  </a:lnTo>
                  <a:lnTo>
                    <a:pt x="68580" y="411479"/>
                  </a:lnTo>
                  <a:lnTo>
                    <a:pt x="2032000" y="411479"/>
                  </a:lnTo>
                  <a:lnTo>
                    <a:pt x="2058692" y="406090"/>
                  </a:lnTo>
                  <a:lnTo>
                    <a:pt x="2080491" y="391391"/>
                  </a:lnTo>
                  <a:lnTo>
                    <a:pt x="2095190" y="369592"/>
                  </a:lnTo>
                  <a:lnTo>
                    <a:pt x="2100580" y="342899"/>
                  </a:lnTo>
                  <a:lnTo>
                    <a:pt x="2100580" y="68579"/>
                  </a:lnTo>
                  <a:lnTo>
                    <a:pt x="2095190" y="41887"/>
                  </a:lnTo>
                  <a:lnTo>
                    <a:pt x="2080491" y="20088"/>
                  </a:lnTo>
                  <a:lnTo>
                    <a:pt x="2058692" y="5389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55820" y="1968501"/>
              <a:ext cx="2100580" cy="411480"/>
            </a:xfrm>
            <a:custGeom>
              <a:avLst/>
              <a:gdLst/>
              <a:ahLst/>
              <a:cxnLst/>
              <a:rect l="l" t="t" r="r" b="b"/>
              <a:pathLst>
                <a:path w="2100579" h="411480">
                  <a:moveTo>
                    <a:pt x="0" y="68579"/>
                  </a:moveTo>
                  <a:lnTo>
                    <a:pt x="5389" y="41887"/>
                  </a:lnTo>
                  <a:lnTo>
                    <a:pt x="20088" y="20088"/>
                  </a:lnTo>
                  <a:lnTo>
                    <a:pt x="41887" y="5389"/>
                  </a:lnTo>
                  <a:lnTo>
                    <a:pt x="68580" y="0"/>
                  </a:lnTo>
                  <a:lnTo>
                    <a:pt x="2032000" y="0"/>
                  </a:lnTo>
                  <a:lnTo>
                    <a:pt x="2058692" y="5389"/>
                  </a:lnTo>
                  <a:lnTo>
                    <a:pt x="2080491" y="20088"/>
                  </a:lnTo>
                  <a:lnTo>
                    <a:pt x="2095190" y="41887"/>
                  </a:lnTo>
                  <a:lnTo>
                    <a:pt x="2100580" y="68579"/>
                  </a:lnTo>
                  <a:lnTo>
                    <a:pt x="2100580" y="342899"/>
                  </a:lnTo>
                  <a:lnTo>
                    <a:pt x="2095190" y="369592"/>
                  </a:lnTo>
                  <a:lnTo>
                    <a:pt x="2080491" y="391391"/>
                  </a:lnTo>
                  <a:lnTo>
                    <a:pt x="2058692" y="406090"/>
                  </a:lnTo>
                  <a:lnTo>
                    <a:pt x="2032000" y="411479"/>
                  </a:lnTo>
                  <a:lnTo>
                    <a:pt x="68580" y="411479"/>
                  </a:lnTo>
                  <a:lnTo>
                    <a:pt x="41887" y="406090"/>
                  </a:lnTo>
                  <a:lnTo>
                    <a:pt x="20088" y="391391"/>
                  </a:lnTo>
                  <a:lnTo>
                    <a:pt x="5389" y="369592"/>
                  </a:lnTo>
                  <a:lnTo>
                    <a:pt x="0" y="342899"/>
                  </a:lnTo>
                  <a:lnTo>
                    <a:pt x="0" y="68579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55592" y="2019122"/>
            <a:ext cx="132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classification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51057" y="2486976"/>
            <a:ext cx="2110105" cy="418465"/>
            <a:chOff x="4651057" y="2486976"/>
            <a:chExt cx="2110105" cy="418465"/>
          </a:xfrm>
        </p:grpSpPr>
        <p:sp>
          <p:nvSpPr>
            <p:cNvPr id="15" name="object 15"/>
            <p:cNvSpPr/>
            <p:nvPr/>
          </p:nvSpPr>
          <p:spPr>
            <a:xfrm>
              <a:off x="4655820" y="2491737"/>
              <a:ext cx="2100580" cy="408940"/>
            </a:xfrm>
            <a:custGeom>
              <a:avLst/>
              <a:gdLst/>
              <a:ahLst/>
              <a:cxnLst/>
              <a:rect l="l" t="t" r="r" b="b"/>
              <a:pathLst>
                <a:path w="2100579" h="408939">
                  <a:moveTo>
                    <a:pt x="2032419" y="0"/>
                  </a:moveTo>
                  <a:lnTo>
                    <a:pt x="68160" y="0"/>
                  </a:lnTo>
                  <a:lnTo>
                    <a:pt x="41630" y="5356"/>
                  </a:lnTo>
                  <a:lnTo>
                    <a:pt x="19964" y="19964"/>
                  </a:lnTo>
                  <a:lnTo>
                    <a:pt x="5356" y="41630"/>
                  </a:lnTo>
                  <a:lnTo>
                    <a:pt x="0" y="68160"/>
                  </a:lnTo>
                  <a:lnTo>
                    <a:pt x="0" y="340779"/>
                  </a:lnTo>
                  <a:lnTo>
                    <a:pt x="5356" y="367309"/>
                  </a:lnTo>
                  <a:lnTo>
                    <a:pt x="19964" y="388975"/>
                  </a:lnTo>
                  <a:lnTo>
                    <a:pt x="41630" y="403583"/>
                  </a:lnTo>
                  <a:lnTo>
                    <a:pt x="68160" y="408940"/>
                  </a:lnTo>
                  <a:lnTo>
                    <a:pt x="2032419" y="408940"/>
                  </a:lnTo>
                  <a:lnTo>
                    <a:pt x="2058949" y="403583"/>
                  </a:lnTo>
                  <a:lnTo>
                    <a:pt x="2080615" y="388975"/>
                  </a:lnTo>
                  <a:lnTo>
                    <a:pt x="2095223" y="367309"/>
                  </a:lnTo>
                  <a:lnTo>
                    <a:pt x="2100580" y="340779"/>
                  </a:lnTo>
                  <a:lnTo>
                    <a:pt x="2100580" y="68160"/>
                  </a:lnTo>
                  <a:lnTo>
                    <a:pt x="2095223" y="41630"/>
                  </a:lnTo>
                  <a:lnTo>
                    <a:pt x="2080615" y="19964"/>
                  </a:lnTo>
                  <a:lnTo>
                    <a:pt x="2058949" y="5356"/>
                  </a:lnTo>
                  <a:lnTo>
                    <a:pt x="2032419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55820" y="2491738"/>
              <a:ext cx="2100580" cy="408940"/>
            </a:xfrm>
            <a:custGeom>
              <a:avLst/>
              <a:gdLst/>
              <a:ahLst/>
              <a:cxnLst/>
              <a:rect l="l" t="t" r="r" b="b"/>
              <a:pathLst>
                <a:path w="2100579" h="408939">
                  <a:moveTo>
                    <a:pt x="0" y="68160"/>
                  </a:moveTo>
                  <a:lnTo>
                    <a:pt x="5356" y="41630"/>
                  </a:lnTo>
                  <a:lnTo>
                    <a:pt x="19964" y="19964"/>
                  </a:lnTo>
                  <a:lnTo>
                    <a:pt x="41630" y="5356"/>
                  </a:lnTo>
                  <a:lnTo>
                    <a:pt x="68160" y="0"/>
                  </a:lnTo>
                  <a:lnTo>
                    <a:pt x="2032419" y="0"/>
                  </a:lnTo>
                  <a:lnTo>
                    <a:pt x="2058949" y="5356"/>
                  </a:lnTo>
                  <a:lnTo>
                    <a:pt x="2080615" y="19964"/>
                  </a:lnTo>
                  <a:lnTo>
                    <a:pt x="2095223" y="41630"/>
                  </a:lnTo>
                  <a:lnTo>
                    <a:pt x="2100580" y="68160"/>
                  </a:lnTo>
                  <a:lnTo>
                    <a:pt x="2100580" y="340779"/>
                  </a:lnTo>
                  <a:lnTo>
                    <a:pt x="2095223" y="367309"/>
                  </a:lnTo>
                  <a:lnTo>
                    <a:pt x="2080615" y="388975"/>
                  </a:lnTo>
                  <a:lnTo>
                    <a:pt x="2058949" y="403583"/>
                  </a:lnTo>
                  <a:lnTo>
                    <a:pt x="2032419" y="408940"/>
                  </a:lnTo>
                  <a:lnTo>
                    <a:pt x="68160" y="408940"/>
                  </a:lnTo>
                  <a:lnTo>
                    <a:pt x="41630" y="403583"/>
                  </a:lnTo>
                  <a:lnTo>
                    <a:pt x="19964" y="388975"/>
                  </a:lnTo>
                  <a:lnTo>
                    <a:pt x="5356" y="367309"/>
                  </a:lnTo>
                  <a:lnTo>
                    <a:pt x="0" y="340779"/>
                  </a:lnTo>
                  <a:lnTo>
                    <a:pt x="0" y="6816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755659" y="2541068"/>
            <a:ext cx="187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Localization(bbox)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12389" y="2386643"/>
            <a:ext cx="2012950" cy="85725"/>
            <a:chOff x="2612389" y="2386643"/>
            <a:chExt cx="2012950" cy="85725"/>
          </a:xfrm>
        </p:grpSpPr>
        <p:sp>
          <p:nvSpPr>
            <p:cNvPr id="19" name="object 19"/>
            <p:cNvSpPr/>
            <p:nvPr/>
          </p:nvSpPr>
          <p:spPr>
            <a:xfrm>
              <a:off x="2612389" y="2429509"/>
              <a:ext cx="295910" cy="0"/>
            </a:xfrm>
            <a:custGeom>
              <a:avLst/>
              <a:gdLst/>
              <a:ahLst/>
              <a:cxnLst/>
              <a:rect l="l" t="t" r="r" b="b"/>
              <a:pathLst>
                <a:path w="295910">
                  <a:moveTo>
                    <a:pt x="0" y="0"/>
                  </a:moveTo>
                  <a:lnTo>
                    <a:pt x="295465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93566" y="238664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8310" y="2429509"/>
              <a:ext cx="295910" cy="0"/>
            </a:xfrm>
            <a:custGeom>
              <a:avLst/>
              <a:gdLst/>
              <a:ahLst/>
              <a:cxnLst/>
              <a:rect l="l" t="t" r="r" b="b"/>
              <a:pathLst>
                <a:path w="295910">
                  <a:moveTo>
                    <a:pt x="0" y="0"/>
                  </a:moveTo>
                  <a:lnTo>
                    <a:pt x="295465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39486" y="238664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732843" y="3411057"/>
            <a:ext cx="1968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One stage</a:t>
            </a:r>
            <a:r>
              <a:rPr sz="1800" spc="-75" dirty="0"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detector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53325" y="1221047"/>
            <a:ext cx="1000760" cy="7410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 indent="36195" algn="just">
              <a:lnSpc>
                <a:spcPct val="158000"/>
              </a:lnSpc>
              <a:spcBef>
                <a:spcPts val="30"/>
              </a:spcBef>
            </a:pPr>
            <a:r>
              <a:rPr sz="1000" spc="-5" dirty="0">
                <a:latin typeface="Arial" panose="020B0604020202090204"/>
                <a:cs typeface="Arial" panose="020B0604020202090204"/>
              </a:rPr>
              <a:t>OverFeat(2013)  MultiBox(2014)  Densebox</a:t>
            </a:r>
            <a:r>
              <a:rPr sz="1000" spc="-95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(2015)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23909" y="1822954"/>
            <a:ext cx="332105" cy="76200"/>
            <a:chOff x="8423909" y="1822954"/>
            <a:chExt cx="332105" cy="76200"/>
          </a:xfrm>
        </p:grpSpPr>
        <p:sp>
          <p:nvSpPr>
            <p:cNvPr id="26" name="object 26"/>
            <p:cNvSpPr/>
            <p:nvPr/>
          </p:nvSpPr>
          <p:spPr>
            <a:xfrm>
              <a:off x="8430259" y="1860746"/>
              <a:ext cx="262255" cy="6350"/>
            </a:xfrm>
            <a:custGeom>
              <a:avLst/>
              <a:gdLst/>
              <a:ahLst/>
              <a:cxnLst/>
              <a:rect l="l" t="t" r="r" b="b"/>
              <a:pathLst>
                <a:path w="262254" h="6350">
                  <a:moveTo>
                    <a:pt x="0" y="6032"/>
                  </a:moveTo>
                  <a:lnTo>
                    <a:pt x="262013" y="0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78706" y="18229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0" y="0"/>
                  </a:moveTo>
                  <a:lnTo>
                    <a:pt x="1752" y="76174"/>
                  </a:lnTo>
                  <a:lnTo>
                    <a:pt x="77050" y="36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767048" y="1784235"/>
            <a:ext cx="8737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 panose="020B0604020202090204"/>
                <a:cs typeface="Arial" panose="020B0604020202090204"/>
              </a:rPr>
              <a:t>UnitBox</a:t>
            </a:r>
            <a:r>
              <a:rPr sz="1000" spc="-100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(2016)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01530" y="1822954"/>
            <a:ext cx="332105" cy="76200"/>
            <a:chOff x="9701530" y="1822954"/>
            <a:chExt cx="332105" cy="76200"/>
          </a:xfrm>
        </p:grpSpPr>
        <p:sp>
          <p:nvSpPr>
            <p:cNvPr id="30" name="object 30"/>
            <p:cNvSpPr/>
            <p:nvPr/>
          </p:nvSpPr>
          <p:spPr>
            <a:xfrm>
              <a:off x="9707880" y="1860746"/>
              <a:ext cx="262255" cy="6350"/>
            </a:xfrm>
            <a:custGeom>
              <a:avLst/>
              <a:gdLst/>
              <a:ahLst/>
              <a:cxnLst/>
              <a:rect l="l" t="t" r="r" b="b"/>
              <a:pathLst>
                <a:path w="262254" h="6350">
                  <a:moveTo>
                    <a:pt x="0" y="6032"/>
                  </a:moveTo>
                  <a:lnTo>
                    <a:pt x="262013" y="0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56327" y="182295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0" y="0"/>
                  </a:moveTo>
                  <a:lnTo>
                    <a:pt x="1752" y="76174"/>
                  </a:lnTo>
                  <a:lnTo>
                    <a:pt x="77050" y="36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044892" y="1784235"/>
            <a:ext cx="7620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 panose="020B0604020202090204"/>
                <a:cs typeface="Arial" panose="020B0604020202090204"/>
              </a:rPr>
              <a:t>EAST</a:t>
            </a:r>
            <a:r>
              <a:rPr sz="1000" spc="-50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(2017)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89144" y="2099195"/>
            <a:ext cx="7823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 panose="020B0604020202090204"/>
                <a:cs typeface="Arial" panose="020B0604020202090204"/>
              </a:rPr>
              <a:t>YOLO</a:t>
            </a:r>
            <a:r>
              <a:rPr sz="1000" spc="-80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(2015)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196455" y="2274570"/>
            <a:ext cx="4627880" cy="326390"/>
            <a:chOff x="7196455" y="2274570"/>
            <a:chExt cx="4627880" cy="326390"/>
          </a:xfrm>
        </p:grpSpPr>
        <p:sp>
          <p:nvSpPr>
            <p:cNvPr id="35" name="object 35"/>
            <p:cNvSpPr/>
            <p:nvPr/>
          </p:nvSpPr>
          <p:spPr>
            <a:xfrm>
              <a:off x="7205980" y="2405383"/>
              <a:ext cx="4608830" cy="5080"/>
            </a:xfrm>
            <a:custGeom>
              <a:avLst/>
              <a:gdLst/>
              <a:ahLst/>
              <a:cxnLst/>
              <a:rect l="l" t="t" r="r" b="b"/>
              <a:pathLst>
                <a:path w="4608830" h="5080">
                  <a:moveTo>
                    <a:pt x="0" y="4495"/>
                  </a:moveTo>
                  <a:lnTo>
                    <a:pt x="4608296" y="0"/>
                  </a:lnTo>
                </a:path>
              </a:pathLst>
            </a:custGeom>
            <a:ln w="19050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99400" y="2280920"/>
              <a:ext cx="1270" cy="256540"/>
            </a:xfrm>
            <a:custGeom>
              <a:avLst/>
              <a:gdLst/>
              <a:ahLst/>
              <a:cxnLst/>
              <a:rect l="l" t="t" r="r" b="b"/>
              <a:pathLst>
                <a:path w="1270" h="256539">
                  <a:moveTo>
                    <a:pt x="0" y="0"/>
                  </a:moveTo>
                  <a:lnTo>
                    <a:pt x="965" y="256006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62217" y="2524079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279"/>
                  </a:lnTo>
                  <a:lnTo>
                    <a:pt x="38379" y="7633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929011" y="2153930"/>
            <a:ext cx="723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 panose="020B0604020202090204"/>
                <a:cs typeface="Arial" panose="020B0604020202090204"/>
              </a:rPr>
              <a:t>Anchor</a:t>
            </a:r>
            <a:r>
              <a:rPr sz="1000" spc="-85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Free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929011" y="2523626"/>
            <a:ext cx="9550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 panose="020B0604020202090204"/>
                <a:cs typeface="Arial" panose="020B0604020202090204"/>
              </a:rPr>
              <a:t>Anchor</a:t>
            </a:r>
            <a:r>
              <a:rPr sz="1000" spc="-75" dirty="0">
                <a:latin typeface="Arial" panose="020B0604020202090204"/>
                <a:cs typeface="Arial" panose="020B0604020202090204"/>
              </a:rPr>
              <a:t> </a:t>
            </a:r>
            <a:r>
              <a:rPr sz="1000" spc="-5" dirty="0">
                <a:latin typeface="Arial" panose="020B0604020202090204"/>
                <a:cs typeface="Arial" panose="020B0604020202090204"/>
              </a:rPr>
              <a:t>imported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76108" y="2554985"/>
            <a:ext cx="914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 panose="020B0604020202090204"/>
                <a:cs typeface="Arial" panose="020B0604020202090204"/>
              </a:rPr>
              <a:t>YOLOv2</a:t>
            </a:r>
            <a:r>
              <a:rPr sz="1000" spc="-85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(2016)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182609" y="2912614"/>
            <a:ext cx="332105" cy="76200"/>
            <a:chOff x="8182609" y="2912614"/>
            <a:chExt cx="332105" cy="76200"/>
          </a:xfrm>
        </p:grpSpPr>
        <p:sp>
          <p:nvSpPr>
            <p:cNvPr id="42" name="object 42"/>
            <p:cNvSpPr/>
            <p:nvPr/>
          </p:nvSpPr>
          <p:spPr>
            <a:xfrm>
              <a:off x="8188959" y="2950408"/>
              <a:ext cx="262255" cy="6350"/>
            </a:xfrm>
            <a:custGeom>
              <a:avLst/>
              <a:gdLst/>
              <a:ahLst/>
              <a:cxnLst/>
              <a:rect l="l" t="t" r="r" b="b"/>
              <a:pathLst>
                <a:path w="262254" h="6350">
                  <a:moveTo>
                    <a:pt x="0" y="6032"/>
                  </a:moveTo>
                  <a:lnTo>
                    <a:pt x="262013" y="0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37406" y="291261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0" y="0"/>
                  </a:moveTo>
                  <a:lnTo>
                    <a:pt x="1752" y="76174"/>
                  </a:lnTo>
                  <a:lnTo>
                    <a:pt x="77050" y="36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782748" y="2721185"/>
            <a:ext cx="6781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 panose="020B0604020202090204"/>
                <a:cs typeface="Arial" panose="020B0604020202090204"/>
              </a:rPr>
              <a:t>RON(2017)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53298" y="2875407"/>
            <a:ext cx="2372995" cy="29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65"/>
              </a:lnSpc>
              <a:spcBef>
                <a:spcPts val="100"/>
              </a:spcBef>
            </a:pPr>
            <a:r>
              <a:rPr sz="1000" spc="-10" dirty="0">
                <a:latin typeface="Arial" panose="020B0604020202090204"/>
                <a:cs typeface="Arial" panose="020B0604020202090204"/>
              </a:rPr>
              <a:t>SSD</a:t>
            </a:r>
            <a:r>
              <a:rPr sz="10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(2015)</a:t>
            </a:r>
            <a:endParaRPr sz="1000">
              <a:latin typeface="Arial" panose="020B0604020202090204"/>
              <a:cs typeface="Arial" panose="020B0604020202090204"/>
            </a:endParaRPr>
          </a:p>
          <a:p>
            <a:pPr marL="1426210">
              <a:lnSpc>
                <a:spcPts val="1065"/>
              </a:lnSpc>
            </a:pPr>
            <a:r>
              <a:rPr sz="1000" spc="-5" dirty="0">
                <a:latin typeface="Arial" panose="020B0604020202090204"/>
                <a:cs typeface="Arial" panose="020B0604020202090204"/>
              </a:rPr>
              <a:t>RetinaNet(2017)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14969" y="3082289"/>
            <a:ext cx="159385" cy="337820"/>
            <a:chOff x="8014969" y="3082289"/>
            <a:chExt cx="159385" cy="337820"/>
          </a:xfrm>
        </p:grpSpPr>
        <p:sp>
          <p:nvSpPr>
            <p:cNvPr id="47" name="object 47"/>
            <p:cNvSpPr/>
            <p:nvPr/>
          </p:nvSpPr>
          <p:spPr>
            <a:xfrm>
              <a:off x="8021319" y="3088639"/>
              <a:ext cx="123825" cy="273685"/>
            </a:xfrm>
            <a:custGeom>
              <a:avLst/>
              <a:gdLst/>
              <a:ahLst/>
              <a:cxnLst/>
              <a:rect l="l" t="t" r="r" b="b"/>
              <a:pathLst>
                <a:path w="123825" h="273685">
                  <a:moveTo>
                    <a:pt x="0" y="0"/>
                  </a:moveTo>
                  <a:lnTo>
                    <a:pt x="123545" y="273342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4913" y="3334711"/>
              <a:ext cx="69850" cy="85725"/>
            </a:xfrm>
            <a:custGeom>
              <a:avLst/>
              <a:gdLst/>
              <a:ahLst/>
              <a:cxnLst/>
              <a:rect l="l" t="t" r="r" b="b"/>
              <a:pathLst>
                <a:path w="69850" h="85725">
                  <a:moveTo>
                    <a:pt x="69443" y="0"/>
                  </a:moveTo>
                  <a:lnTo>
                    <a:pt x="0" y="31381"/>
                  </a:lnTo>
                  <a:lnTo>
                    <a:pt x="66103" y="85128"/>
                  </a:lnTo>
                  <a:lnTo>
                    <a:pt x="6944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291197" y="3404194"/>
            <a:ext cx="7848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 panose="020B0604020202090204"/>
                <a:cs typeface="Arial" panose="020B0604020202090204"/>
              </a:rPr>
              <a:t>DSSD</a:t>
            </a:r>
            <a:r>
              <a:rPr sz="1000" spc="-40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(2017)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32843" y="3752026"/>
            <a:ext cx="20059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 panose="020B0604020202090204"/>
                <a:cs typeface="Arial" panose="020B0604020202090204"/>
              </a:rPr>
              <a:t>two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stages</a:t>
            </a:r>
            <a:r>
              <a:rPr sz="1800" spc="-25" dirty="0"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detector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366519" y="4150362"/>
            <a:ext cx="6395720" cy="2644140"/>
          </a:xfrm>
          <a:custGeom>
            <a:avLst/>
            <a:gdLst/>
            <a:ahLst/>
            <a:cxnLst/>
            <a:rect l="l" t="t" r="r" b="b"/>
            <a:pathLst>
              <a:path w="6395720" h="2644140">
                <a:moveTo>
                  <a:pt x="0" y="440689"/>
                </a:moveTo>
                <a:lnTo>
                  <a:pt x="2585" y="392672"/>
                </a:lnTo>
                <a:lnTo>
                  <a:pt x="10164" y="346152"/>
                </a:lnTo>
                <a:lnTo>
                  <a:pt x="22467" y="301399"/>
                </a:lnTo>
                <a:lnTo>
                  <a:pt x="39224" y="258681"/>
                </a:lnTo>
                <a:lnTo>
                  <a:pt x="60167" y="218266"/>
                </a:lnTo>
                <a:lnTo>
                  <a:pt x="85028" y="180425"/>
                </a:lnTo>
                <a:lnTo>
                  <a:pt x="113537" y="145426"/>
                </a:lnTo>
                <a:lnTo>
                  <a:pt x="145426" y="113537"/>
                </a:lnTo>
                <a:lnTo>
                  <a:pt x="180425" y="85028"/>
                </a:lnTo>
                <a:lnTo>
                  <a:pt x="218266" y="60167"/>
                </a:lnTo>
                <a:lnTo>
                  <a:pt x="258681" y="39224"/>
                </a:lnTo>
                <a:lnTo>
                  <a:pt x="301399" y="22467"/>
                </a:lnTo>
                <a:lnTo>
                  <a:pt x="346152" y="10164"/>
                </a:lnTo>
                <a:lnTo>
                  <a:pt x="392672" y="2585"/>
                </a:lnTo>
                <a:lnTo>
                  <a:pt x="440690" y="0"/>
                </a:lnTo>
                <a:lnTo>
                  <a:pt x="5955030" y="0"/>
                </a:lnTo>
                <a:lnTo>
                  <a:pt x="6003047" y="2585"/>
                </a:lnTo>
                <a:lnTo>
                  <a:pt x="6049567" y="10164"/>
                </a:lnTo>
                <a:lnTo>
                  <a:pt x="6094320" y="22467"/>
                </a:lnTo>
                <a:lnTo>
                  <a:pt x="6137038" y="39224"/>
                </a:lnTo>
                <a:lnTo>
                  <a:pt x="6177453" y="60167"/>
                </a:lnTo>
                <a:lnTo>
                  <a:pt x="6215294" y="85028"/>
                </a:lnTo>
                <a:lnTo>
                  <a:pt x="6250293" y="113537"/>
                </a:lnTo>
                <a:lnTo>
                  <a:pt x="6282182" y="145426"/>
                </a:lnTo>
                <a:lnTo>
                  <a:pt x="6310691" y="180425"/>
                </a:lnTo>
                <a:lnTo>
                  <a:pt x="6335552" y="218266"/>
                </a:lnTo>
                <a:lnTo>
                  <a:pt x="6356495" y="258681"/>
                </a:lnTo>
                <a:lnTo>
                  <a:pt x="6373252" y="301399"/>
                </a:lnTo>
                <a:lnTo>
                  <a:pt x="6385555" y="346152"/>
                </a:lnTo>
                <a:lnTo>
                  <a:pt x="6393134" y="392672"/>
                </a:lnTo>
                <a:lnTo>
                  <a:pt x="6395720" y="440689"/>
                </a:lnTo>
                <a:lnTo>
                  <a:pt x="6395720" y="2203450"/>
                </a:lnTo>
                <a:lnTo>
                  <a:pt x="6393134" y="2251467"/>
                </a:lnTo>
                <a:lnTo>
                  <a:pt x="6385555" y="2297987"/>
                </a:lnTo>
                <a:lnTo>
                  <a:pt x="6373252" y="2342740"/>
                </a:lnTo>
                <a:lnTo>
                  <a:pt x="6356495" y="2385458"/>
                </a:lnTo>
                <a:lnTo>
                  <a:pt x="6335552" y="2425873"/>
                </a:lnTo>
                <a:lnTo>
                  <a:pt x="6310691" y="2463714"/>
                </a:lnTo>
                <a:lnTo>
                  <a:pt x="6282182" y="2498713"/>
                </a:lnTo>
                <a:lnTo>
                  <a:pt x="6250293" y="2530602"/>
                </a:lnTo>
                <a:lnTo>
                  <a:pt x="6215294" y="2559111"/>
                </a:lnTo>
                <a:lnTo>
                  <a:pt x="6177453" y="2583972"/>
                </a:lnTo>
                <a:lnTo>
                  <a:pt x="6137038" y="2604915"/>
                </a:lnTo>
                <a:lnTo>
                  <a:pt x="6094320" y="2621672"/>
                </a:lnTo>
                <a:lnTo>
                  <a:pt x="6049567" y="2633975"/>
                </a:lnTo>
                <a:lnTo>
                  <a:pt x="6003047" y="2641554"/>
                </a:lnTo>
                <a:lnTo>
                  <a:pt x="5955030" y="2644140"/>
                </a:lnTo>
                <a:lnTo>
                  <a:pt x="440690" y="2644140"/>
                </a:lnTo>
                <a:lnTo>
                  <a:pt x="392672" y="2641554"/>
                </a:lnTo>
                <a:lnTo>
                  <a:pt x="346152" y="2633975"/>
                </a:lnTo>
                <a:lnTo>
                  <a:pt x="301399" y="2621672"/>
                </a:lnTo>
                <a:lnTo>
                  <a:pt x="258681" y="2604915"/>
                </a:lnTo>
                <a:lnTo>
                  <a:pt x="218266" y="2583972"/>
                </a:lnTo>
                <a:lnTo>
                  <a:pt x="180425" y="2559111"/>
                </a:lnTo>
                <a:lnTo>
                  <a:pt x="145426" y="2530602"/>
                </a:lnTo>
                <a:lnTo>
                  <a:pt x="113537" y="2498713"/>
                </a:lnTo>
                <a:lnTo>
                  <a:pt x="85028" y="2463714"/>
                </a:lnTo>
                <a:lnTo>
                  <a:pt x="60167" y="2425873"/>
                </a:lnTo>
                <a:lnTo>
                  <a:pt x="39224" y="2385458"/>
                </a:lnTo>
                <a:lnTo>
                  <a:pt x="22467" y="2342740"/>
                </a:lnTo>
                <a:lnTo>
                  <a:pt x="10164" y="2297987"/>
                </a:lnTo>
                <a:lnTo>
                  <a:pt x="2585" y="2251467"/>
                </a:lnTo>
                <a:lnTo>
                  <a:pt x="0" y="2203450"/>
                </a:lnTo>
                <a:lnTo>
                  <a:pt x="0" y="440689"/>
                </a:lnTo>
                <a:close/>
              </a:path>
            </a:pathLst>
          </a:custGeom>
          <a:ln w="9525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612508" y="4573219"/>
            <a:ext cx="663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I</a:t>
            </a:r>
            <a:r>
              <a:rPr sz="1800" spc="20" dirty="0">
                <a:latin typeface="Arial" panose="020B0604020202090204"/>
                <a:cs typeface="Arial" panose="020B0604020202090204"/>
              </a:rPr>
              <a:t>m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ag</a:t>
            </a:r>
            <a:r>
              <a:rPr sz="1800" dirty="0">
                <a:latin typeface="Arial" panose="020B0604020202090204"/>
                <a:cs typeface="Arial" panose="020B0604020202090204"/>
              </a:rPr>
              <a:t>e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657157" y="4445320"/>
            <a:ext cx="1315085" cy="558165"/>
            <a:chOff x="2657157" y="4445320"/>
            <a:chExt cx="1315085" cy="558165"/>
          </a:xfrm>
        </p:grpSpPr>
        <p:sp>
          <p:nvSpPr>
            <p:cNvPr id="54" name="object 54"/>
            <p:cNvSpPr/>
            <p:nvPr/>
          </p:nvSpPr>
          <p:spPr>
            <a:xfrm>
              <a:off x="2661920" y="4450082"/>
              <a:ext cx="1305560" cy="548640"/>
            </a:xfrm>
            <a:custGeom>
              <a:avLst/>
              <a:gdLst/>
              <a:ahLst/>
              <a:cxnLst/>
              <a:rect l="l" t="t" r="r" b="b"/>
              <a:pathLst>
                <a:path w="1305560" h="548639">
                  <a:moveTo>
                    <a:pt x="1214120" y="0"/>
                  </a:moveTo>
                  <a:lnTo>
                    <a:pt x="91440" y="0"/>
                  </a:lnTo>
                  <a:lnTo>
                    <a:pt x="55849" y="7184"/>
                  </a:lnTo>
                  <a:lnTo>
                    <a:pt x="26784" y="26779"/>
                  </a:lnTo>
                  <a:lnTo>
                    <a:pt x="7186" y="55844"/>
                  </a:lnTo>
                  <a:lnTo>
                    <a:pt x="0" y="91439"/>
                  </a:lnTo>
                  <a:lnTo>
                    <a:pt x="0" y="457199"/>
                  </a:lnTo>
                  <a:lnTo>
                    <a:pt x="7186" y="492790"/>
                  </a:lnTo>
                  <a:lnTo>
                    <a:pt x="26784" y="521855"/>
                  </a:lnTo>
                  <a:lnTo>
                    <a:pt x="55849" y="541453"/>
                  </a:lnTo>
                  <a:lnTo>
                    <a:pt x="91440" y="548639"/>
                  </a:lnTo>
                  <a:lnTo>
                    <a:pt x="1214120" y="548639"/>
                  </a:lnTo>
                  <a:lnTo>
                    <a:pt x="1249710" y="541453"/>
                  </a:lnTo>
                  <a:lnTo>
                    <a:pt x="1278775" y="521855"/>
                  </a:lnTo>
                  <a:lnTo>
                    <a:pt x="1298373" y="492790"/>
                  </a:lnTo>
                  <a:lnTo>
                    <a:pt x="1305560" y="457199"/>
                  </a:lnTo>
                  <a:lnTo>
                    <a:pt x="1305560" y="91439"/>
                  </a:lnTo>
                  <a:lnTo>
                    <a:pt x="1298373" y="55844"/>
                  </a:lnTo>
                  <a:lnTo>
                    <a:pt x="1278775" y="26779"/>
                  </a:lnTo>
                  <a:lnTo>
                    <a:pt x="1249710" y="7184"/>
                  </a:lnTo>
                  <a:lnTo>
                    <a:pt x="121412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61920" y="4450082"/>
              <a:ext cx="1305560" cy="548640"/>
            </a:xfrm>
            <a:custGeom>
              <a:avLst/>
              <a:gdLst/>
              <a:ahLst/>
              <a:cxnLst/>
              <a:rect l="l" t="t" r="r" b="b"/>
              <a:pathLst>
                <a:path w="1305560" h="548639">
                  <a:moveTo>
                    <a:pt x="0" y="91439"/>
                  </a:moveTo>
                  <a:lnTo>
                    <a:pt x="7186" y="55844"/>
                  </a:lnTo>
                  <a:lnTo>
                    <a:pt x="26784" y="26779"/>
                  </a:lnTo>
                  <a:lnTo>
                    <a:pt x="55849" y="7184"/>
                  </a:lnTo>
                  <a:lnTo>
                    <a:pt x="91440" y="0"/>
                  </a:lnTo>
                  <a:lnTo>
                    <a:pt x="1214120" y="0"/>
                  </a:lnTo>
                  <a:lnTo>
                    <a:pt x="1249710" y="7184"/>
                  </a:lnTo>
                  <a:lnTo>
                    <a:pt x="1278775" y="26779"/>
                  </a:lnTo>
                  <a:lnTo>
                    <a:pt x="1298373" y="55844"/>
                  </a:lnTo>
                  <a:lnTo>
                    <a:pt x="1305560" y="91439"/>
                  </a:lnTo>
                  <a:lnTo>
                    <a:pt x="1305560" y="457199"/>
                  </a:lnTo>
                  <a:lnTo>
                    <a:pt x="1298373" y="492790"/>
                  </a:lnTo>
                  <a:lnTo>
                    <a:pt x="1278775" y="521855"/>
                  </a:lnTo>
                  <a:lnTo>
                    <a:pt x="1249710" y="541453"/>
                  </a:lnTo>
                  <a:lnTo>
                    <a:pt x="1214120" y="548639"/>
                  </a:lnTo>
                  <a:lnTo>
                    <a:pt x="91440" y="548639"/>
                  </a:lnTo>
                  <a:lnTo>
                    <a:pt x="55849" y="541453"/>
                  </a:lnTo>
                  <a:lnTo>
                    <a:pt x="26784" y="521855"/>
                  </a:lnTo>
                  <a:lnTo>
                    <a:pt x="7186" y="492790"/>
                  </a:lnTo>
                  <a:lnTo>
                    <a:pt x="0" y="457199"/>
                  </a:lnTo>
                  <a:lnTo>
                    <a:pt x="0" y="91439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2768577" y="4432387"/>
            <a:ext cx="94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Feature  </a:t>
            </a:r>
            <a:r>
              <a:rPr sz="1800" dirty="0">
                <a:latin typeface="Arial" panose="020B0604020202090204"/>
                <a:cs typeface="Arial" panose="020B0604020202090204"/>
              </a:rPr>
              <a:t>Extr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a</a:t>
            </a:r>
            <a:r>
              <a:rPr sz="1800" dirty="0">
                <a:latin typeface="Arial" panose="020B0604020202090204"/>
                <a:cs typeface="Arial" panose="020B0604020202090204"/>
              </a:rPr>
              <a:t>ctor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432617" y="4328478"/>
            <a:ext cx="1528445" cy="421005"/>
            <a:chOff x="4432617" y="4328478"/>
            <a:chExt cx="1528445" cy="421005"/>
          </a:xfrm>
        </p:grpSpPr>
        <p:sp>
          <p:nvSpPr>
            <p:cNvPr id="58" name="object 58"/>
            <p:cNvSpPr/>
            <p:nvPr/>
          </p:nvSpPr>
          <p:spPr>
            <a:xfrm>
              <a:off x="4437379" y="4333241"/>
              <a:ext cx="1518920" cy="411480"/>
            </a:xfrm>
            <a:custGeom>
              <a:avLst/>
              <a:gdLst/>
              <a:ahLst/>
              <a:cxnLst/>
              <a:rect l="l" t="t" r="r" b="b"/>
              <a:pathLst>
                <a:path w="1518920" h="411479">
                  <a:moveTo>
                    <a:pt x="1450340" y="0"/>
                  </a:moveTo>
                  <a:lnTo>
                    <a:pt x="68580" y="0"/>
                  </a:lnTo>
                  <a:lnTo>
                    <a:pt x="41887" y="5389"/>
                  </a:lnTo>
                  <a:lnTo>
                    <a:pt x="20088" y="20088"/>
                  </a:lnTo>
                  <a:lnTo>
                    <a:pt x="5389" y="41887"/>
                  </a:lnTo>
                  <a:lnTo>
                    <a:pt x="0" y="68579"/>
                  </a:lnTo>
                  <a:lnTo>
                    <a:pt x="0" y="342899"/>
                  </a:lnTo>
                  <a:lnTo>
                    <a:pt x="5389" y="369592"/>
                  </a:lnTo>
                  <a:lnTo>
                    <a:pt x="20088" y="391391"/>
                  </a:lnTo>
                  <a:lnTo>
                    <a:pt x="41887" y="406090"/>
                  </a:lnTo>
                  <a:lnTo>
                    <a:pt x="68580" y="411479"/>
                  </a:lnTo>
                  <a:lnTo>
                    <a:pt x="1450340" y="411479"/>
                  </a:lnTo>
                  <a:lnTo>
                    <a:pt x="1477032" y="406090"/>
                  </a:lnTo>
                  <a:lnTo>
                    <a:pt x="1498831" y="391391"/>
                  </a:lnTo>
                  <a:lnTo>
                    <a:pt x="1513530" y="369592"/>
                  </a:lnTo>
                  <a:lnTo>
                    <a:pt x="1518920" y="342899"/>
                  </a:lnTo>
                  <a:lnTo>
                    <a:pt x="1518920" y="68579"/>
                  </a:lnTo>
                  <a:lnTo>
                    <a:pt x="1513530" y="41887"/>
                  </a:lnTo>
                  <a:lnTo>
                    <a:pt x="1498831" y="20088"/>
                  </a:lnTo>
                  <a:lnTo>
                    <a:pt x="1477032" y="5389"/>
                  </a:lnTo>
                  <a:lnTo>
                    <a:pt x="14503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37379" y="4333241"/>
              <a:ext cx="1518920" cy="411480"/>
            </a:xfrm>
            <a:custGeom>
              <a:avLst/>
              <a:gdLst/>
              <a:ahLst/>
              <a:cxnLst/>
              <a:rect l="l" t="t" r="r" b="b"/>
              <a:pathLst>
                <a:path w="1518920" h="411479">
                  <a:moveTo>
                    <a:pt x="0" y="68579"/>
                  </a:moveTo>
                  <a:lnTo>
                    <a:pt x="5389" y="41887"/>
                  </a:lnTo>
                  <a:lnTo>
                    <a:pt x="20088" y="20088"/>
                  </a:lnTo>
                  <a:lnTo>
                    <a:pt x="41887" y="5389"/>
                  </a:lnTo>
                  <a:lnTo>
                    <a:pt x="68580" y="0"/>
                  </a:lnTo>
                  <a:lnTo>
                    <a:pt x="1450340" y="0"/>
                  </a:lnTo>
                  <a:lnTo>
                    <a:pt x="1477032" y="5389"/>
                  </a:lnTo>
                  <a:lnTo>
                    <a:pt x="1498831" y="20088"/>
                  </a:lnTo>
                  <a:lnTo>
                    <a:pt x="1513530" y="41887"/>
                  </a:lnTo>
                  <a:lnTo>
                    <a:pt x="1518920" y="68579"/>
                  </a:lnTo>
                  <a:lnTo>
                    <a:pt x="1518920" y="342899"/>
                  </a:lnTo>
                  <a:lnTo>
                    <a:pt x="1513530" y="369592"/>
                  </a:lnTo>
                  <a:lnTo>
                    <a:pt x="1498831" y="391391"/>
                  </a:lnTo>
                  <a:lnTo>
                    <a:pt x="1477032" y="406090"/>
                  </a:lnTo>
                  <a:lnTo>
                    <a:pt x="1450340" y="411479"/>
                  </a:lnTo>
                  <a:lnTo>
                    <a:pt x="68580" y="411479"/>
                  </a:lnTo>
                  <a:lnTo>
                    <a:pt x="41887" y="406090"/>
                  </a:lnTo>
                  <a:lnTo>
                    <a:pt x="20088" y="391391"/>
                  </a:lnTo>
                  <a:lnTo>
                    <a:pt x="5389" y="369592"/>
                  </a:lnTo>
                  <a:lnTo>
                    <a:pt x="0" y="342899"/>
                  </a:lnTo>
                  <a:lnTo>
                    <a:pt x="0" y="68579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535784" y="4384433"/>
            <a:ext cx="132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classification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432617" y="4851722"/>
            <a:ext cx="2097405" cy="438784"/>
            <a:chOff x="4432617" y="4851722"/>
            <a:chExt cx="2097405" cy="438784"/>
          </a:xfrm>
        </p:grpSpPr>
        <p:sp>
          <p:nvSpPr>
            <p:cNvPr id="62" name="object 62"/>
            <p:cNvSpPr/>
            <p:nvPr/>
          </p:nvSpPr>
          <p:spPr>
            <a:xfrm>
              <a:off x="4437379" y="4856484"/>
              <a:ext cx="2087880" cy="429259"/>
            </a:xfrm>
            <a:custGeom>
              <a:avLst/>
              <a:gdLst/>
              <a:ahLst/>
              <a:cxnLst/>
              <a:rect l="l" t="t" r="r" b="b"/>
              <a:pathLst>
                <a:path w="2087879" h="429260">
                  <a:moveTo>
                    <a:pt x="2016340" y="0"/>
                  </a:moveTo>
                  <a:lnTo>
                    <a:pt x="71539" y="0"/>
                  </a:lnTo>
                  <a:lnTo>
                    <a:pt x="43692" y="5621"/>
                  </a:lnTo>
                  <a:lnTo>
                    <a:pt x="20953" y="20953"/>
                  </a:lnTo>
                  <a:lnTo>
                    <a:pt x="5621" y="43692"/>
                  </a:lnTo>
                  <a:lnTo>
                    <a:pt x="0" y="71539"/>
                  </a:lnTo>
                  <a:lnTo>
                    <a:pt x="0" y="357708"/>
                  </a:lnTo>
                  <a:lnTo>
                    <a:pt x="5621" y="385556"/>
                  </a:lnTo>
                  <a:lnTo>
                    <a:pt x="20953" y="408300"/>
                  </a:lnTo>
                  <a:lnTo>
                    <a:pt x="43692" y="423636"/>
                  </a:lnTo>
                  <a:lnTo>
                    <a:pt x="71539" y="429260"/>
                  </a:lnTo>
                  <a:lnTo>
                    <a:pt x="2016340" y="429260"/>
                  </a:lnTo>
                  <a:lnTo>
                    <a:pt x="2044187" y="423636"/>
                  </a:lnTo>
                  <a:lnTo>
                    <a:pt x="2066926" y="408300"/>
                  </a:lnTo>
                  <a:lnTo>
                    <a:pt x="2082258" y="385556"/>
                  </a:lnTo>
                  <a:lnTo>
                    <a:pt x="2087880" y="357708"/>
                  </a:lnTo>
                  <a:lnTo>
                    <a:pt x="2087880" y="71539"/>
                  </a:lnTo>
                  <a:lnTo>
                    <a:pt x="2082258" y="43692"/>
                  </a:lnTo>
                  <a:lnTo>
                    <a:pt x="2066926" y="20953"/>
                  </a:lnTo>
                  <a:lnTo>
                    <a:pt x="2044187" y="5621"/>
                  </a:lnTo>
                  <a:lnTo>
                    <a:pt x="20163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437379" y="4856484"/>
              <a:ext cx="2087880" cy="429259"/>
            </a:xfrm>
            <a:custGeom>
              <a:avLst/>
              <a:gdLst/>
              <a:ahLst/>
              <a:cxnLst/>
              <a:rect l="l" t="t" r="r" b="b"/>
              <a:pathLst>
                <a:path w="2087879" h="429260">
                  <a:moveTo>
                    <a:pt x="0" y="71539"/>
                  </a:moveTo>
                  <a:lnTo>
                    <a:pt x="5621" y="43692"/>
                  </a:lnTo>
                  <a:lnTo>
                    <a:pt x="20953" y="20953"/>
                  </a:lnTo>
                  <a:lnTo>
                    <a:pt x="43692" y="5621"/>
                  </a:lnTo>
                  <a:lnTo>
                    <a:pt x="71539" y="0"/>
                  </a:lnTo>
                  <a:lnTo>
                    <a:pt x="2016340" y="0"/>
                  </a:lnTo>
                  <a:lnTo>
                    <a:pt x="2044187" y="5621"/>
                  </a:lnTo>
                  <a:lnTo>
                    <a:pt x="2066926" y="20953"/>
                  </a:lnTo>
                  <a:lnTo>
                    <a:pt x="2082258" y="43692"/>
                  </a:lnTo>
                  <a:lnTo>
                    <a:pt x="2087880" y="71539"/>
                  </a:lnTo>
                  <a:lnTo>
                    <a:pt x="2087880" y="357708"/>
                  </a:lnTo>
                  <a:lnTo>
                    <a:pt x="2082258" y="385556"/>
                  </a:lnTo>
                  <a:lnTo>
                    <a:pt x="2066926" y="408300"/>
                  </a:lnTo>
                  <a:lnTo>
                    <a:pt x="2044187" y="423636"/>
                  </a:lnTo>
                  <a:lnTo>
                    <a:pt x="2016340" y="429260"/>
                  </a:lnTo>
                  <a:lnTo>
                    <a:pt x="71539" y="429260"/>
                  </a:lnTo>
                  <a:lnTo>
                    <a:pt x="43692" y="423636"/>
                  </a:lnTo>
                  <a:lnTo>
                    <a:pt x="20953" y="408300"/>
                  </a:lnTo>
                  <a:lnTo>
                    <a:pt x="5621" y="385556"/>
                  </a:lnTo>
                  <a:lnTo>
                    <a:pt x="0" y="357708"/>
                  </a:lnTo>
                  <a:lnTo>
                    <a:pt x="0" y="71539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536844" y="4916125"/>
            <a:ext cx="187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Localization(bbox)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290762" y="4237042"/>
            <a:ext cx="4366260" cy="1884045"/>
            <a:chOff x="2290762" y="4237042"/>
            <a:chExt cx="4366260" cy="1884045"/>
          </a:xfrm>
        </p:grpSpPr>
        <p:sp>
          <p:nvSpPr>
            <p:cNvPr id="66" name="object 66"/>
            <p:cNvSpPr/>
            <p:nvPr/>
          </p:nvSpPr>
          <p:spPr>
            <a:xfrm>
              <a:off x="2305050" y="4745989"/>
              <a:ext cx="295910" cy="0"/>
            </a:xfrm>
            <a:custGeom>
              <a:avLst/>
              <a:gdLst/>
              <a:ahLst/>
              <a:cxnLst/>
              <a:rect l="l" t="t" r="r" b="b"/>
              <a:pathLst>
                <a:path w="295910">
                  <a:moveTo>
                    <a:pt x="0" y="0"/>
                  </a:moveTo>
                  <a:lnTo>
                    <a:pt x="295465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86226" y="470312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999229" y="4745989"/>
              <a:ext cx="295910" cy="0"/>
            </a:xfrm>
            <a:custGeom>
              <a:avLst/>
              <a:gdLst/>
              <a:ahLst/>
              <a:cxnLst/>
              <a:rect l="l" t="t" r="r" b="b"/>
              <a:pathLst>
                <a:path w="295910">
                  <a:moveTo>
                    <a:pt x="0" y="0"/>
                  </a:moveTo>
                  <a:lnTo>
                    <a:pt x="295465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80406" y="470312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373879" y="4241805"/>
              <a:ext cx="2278380" cy="1122680"/>
            </a:xfrm>
            <a:custGeom>
              <a:avLst/>
              <a:gdLst/>
              <a:ahLst/>
              <a:cxnLst/>
              <a:rect l="l" t="t" r="r" b="b"/>
              <a:pathLst>
                <a:path w="2278379" h="1122679">
                  <a:moveTo>
                    <a:pt x="0" y="187109"/>
                  </a:moveTo>
                  <a:lnTo>
                    <a:pt x="6683" y="137367"/>
                  </a:lnTo>
                  <a:lnTo>
                    <a:pt x="25545" y="92670"/>
                  </a:lnTo>
                  <a:lnTo>
                    <a:pt x="54802" y="54802"/>
                  </a:lnTo>
                  <a:lnTo>
                    <a:pt x="92670" y="25545"/>
                  </a:lnTo>
                  <a:lnTo>
                    <a:pt x="137367" y="6683"/>
                  </a:lnTo>
                  <a:lnTo>
                    <a:pt x="187109" y="0"/>
                  </a:lnTo>
                  <a:lnTo>
                    <a:pt x="2091270" y="0"/>
                  </a:lnTo>
                  <a:lnTo>
                    <a:pt x="2141012" y="6683"/>
                  </a:lnTo>
                  <a:lnTo>
                    <a:pt x="2185709" y="25545"/>
                  </a:lnTo>
                  <a:lnTo>
                    <a:pt x="2223577" y="54802"/>
                  </a:lnTo>
                  <a:lnTo>
                    <a:pt x="2252834" y="92670"/>
                  </a:lnTo>
                  <a:lnTo>
                    <a:pt x="2271696" y="137367"/>
                  </a:lnTo>
                  <a:lnTo>
                    <a:pt x="2278380" y="187109"/>
                  </a:lnTo>
                  <a:lnTo>
                    <a:pt x="2278380" y="935558"/>
                  </a:lnTo>
                  <a:lnTo>
                    <a:pt x="2271696" y="985300"/>
                  </a:lnTo>
                  <a:lnTo>
                    <a:pt x="2252834" y="1030000"/>
                  </a:lnTo>
                  <a:lnTo>
                    <a:pt x="2223577" y="1067871"/>
                  </a:lnTo>
                  <a:lnTo>
                    <a:pt x="2185709" y="1097131"/>
                  </a:lnTo>
                  <a:lnTo>
                    <a:pt x="2141012" y="1115995"/>
                  </a:lnTo>
                  <a:lnTo>
                    <a:pt x="2091270" y="1122679"/>
                  </a:lnTo>
                  <a:lnTo>
                    <a:pt x="187109" y="1122679"/>
                  </a:lnTo>
                  <a:lnTo>
                    <a:pt x="137367" y="1115995"/>
                  </a:lnTo>
                  <a:lnTo>
                    <a:pt x="92670" y="1097131"/>
                  </a:lnTo>
                  <a:lnTo>
                    <a:pt x="54802" y="1067871"/>
                  </a:lnTo>
                  <a:lnTo>
                    <a:pt x="25545" y="1030000"/>
                  </a:lnTo>
                  <a:lnTo>
                    <a:pt x="6683" y="985300"/>
                  </a:lnTo>
                  <a:lnTo>
                    <a:pt x="0" y="935558"/>
                  </a:lnTo>
                  <a:lnTo>
                    <a:pt x="0" y="187109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083810" y="5378450"/>
              <a:ext cx="10160" cy="285115"/>
            </a:xfrm>
            <a:custGeom>
              <a:avLst/>
              <a:gdLst/>
              <a:ahLst/>
              <a:cxnLst/>
              <a:rect l="l" t="t" r="r" b="b"/>
              <a:pathLst>
                <a:path w="10160" h="285114">
                  <a:moveTo>
                    <a:pt x="4914" y="-14287"/>
                  </a:moveTo>
                  <a:lnTo>
                    <a:pt x="4914" y="298996"/>
                  </a:lnTo>
                </a:path>
              </a:pathLst>
            </a:custGeom>
            <a:ln w="3840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50317" y="5647397"/>
              <a:ext cx="85725" cy="87630"/>
            </a:xfrm>
            <a:custGeom>
              <a:avLst/>
              <a:gdLst/>
              <a:ahLst/>
              <a:cxnLst/>
              <a:rect l="l" t="t" r="r" b="b"/>
              <a:pathLst>
                <a:path w="85725" h="87629">
                  <a:moveTo>
                    <a:pt x="85674" y="0"/>
                  </a:moveTo>
                  <a:lnTo>
                    <a:pt x="0" y="2959"/>
                  </a:lnTo>
                  <a:lnTo>
                    <a:pt x="45796" y="87147"/>
                  </a:lnTo>
                  <a:lnTo>
                    <a:pt x="8567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12489" y="5048249"/>
              <a:ext cx="1240790" cy="640715"/>
            </a:xfrm>
            <a:custGeom>
              <a:avLst/>
              <a:gdLst/>
              <a:ahLst/>
              <a:cxnLst/>
              <a:rect l="l" t="t" r="r" b="b"/>
              <a:pathLst>
                <a:path w="1240789" h="640714">
                  <a:moveTo>
                    <a:pt x="0" y="0"/>
                  </a:moveTo>
                  <a:lnTo>
                    <a:pt x="1240332" y="640715"/>
                  </a:lnTo>
                </a:path>
              </a:pathLst>
            </a:custGeom>
            <a:ln w="2857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620458" y="5644321"/>
              <a:ext cx="95885" cy="77470"/>
            </a:xfrm>
            <a:custGeom>
              <a:avLst/>
              <a:gdLst/>
              <a:ahLst/>
              <a:cxnLst/>
              <a:rect l="l" t="t" r="r" b="b"/>
              <a:pathLst>
                <a:path w="95885" h="77470">
                  <a:moveTo>
                    <a:pt x="39344" y="0"/>
                  </a:moveTo>
                  <a:lnTo>
                    <a:pt x="0" y="76161"/>
                  </a:lnTo>
                  <a:lnTo>
                    <a:pt x="95834" y="77431"/>
                  </a:lnTo>
                  <a:lnTo>
                    <a:pt x="3934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37379" y="5707376"/>
              <a:ext cx="1595120" cy="408940"/>
            </a:xfrm>
            <a:custGeom>
              <a:avLst/>
              <a:gdLst/>
              <a:ahLst/>
              <a:cxnLst/>
              <a:rect l="l" t="t" r="r" b="b"/>
              <a:pathLst>
                <a:path w="1595120" h="408939">
                  <a:moveTo>
                    <a:pt x="1526959" y="0"/>
                  </a:moveTo>
                  <a:lnTo>
                    <a:pt x="68160" y="0"/>
                  </a:lnTo>
                  <a:lnTo>
                    <a:pt x="41630" y="5356"/>
                  </a:lnTo>
                  <a:lnTo>
                    <a:pt x="19964" y="19964"/>
                  </a:lnTo>
                  <a:lnTo>
                    <a:pt x="5356" y="41630"/>
                  </a:lnTo>
                  <a:lnTo>
                    <a:pt x="0" y="68160"/>
                  </a:lnTo>
                  <a:lnTo>
                    <a:pt x="0" y="340791"/>
                  </a:lnTo>
                  <a:lnTo>
                    <a:pt x="5356" y="367320"/>
                  </a:lnTo>
                  <a:lnTo>
                    <a:pt x="19964" y="388981"/>
                  </a:lnTo>
                  <a:lnTo>
                    <a:pt x="41630" y="403585"/>
                  </a:lnTo>
                  <a:lnTo>
                    <a:pt x="68160" y="408940"/>
                  </a:lnTo>
                  <a:lnTo>
                    <a:pt x="1526959" y="408940"/>
                  </a:lnTo>
                  <a:lnTo>
                    <a:pt x="1553489" y="403585"/>
                  </a:lnTo>
                  <a:lnTo>
                    <a:pt x="1575155" y="388981"/>
                  </a:lnTo>
                  <a:lnTo>
                    <a:pt x="1589763" y="367320"/>
                  </a:lnTo>
                  <a:lnTo>
                    <a:pt x="1595120" y="340791"/>
                  </a:lnTo>
                  <a:lnTo>
                    <a:pt x="1595120" y="68160"/>
                  </a:lnTo>
                  <a:lnTo>
                    <a:pt x="1589763" y="41630"/>
                  </a:lnTo>
                  <a:lnTo>
                    <a:pt x="1575155" y="19964"/>
                  </a:lnTo>
                  <a:lnTo>
                    <a:pt x="1553489" y="5356"/>
                  </a:lnTo>
                  <a:lnTo>
                    <a:pt x="1526959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437379" y="5707376"/>
              <a:ext cx="1595120" cy="408940"/>
            </a:xfrm>
            <a:custGeom>
              <a:avLst/>
              <a:gdLst/>
              <a:ahLst/>
              <a:cxnLst/>
              <a:rect l="l" t="t" r="r" b="b"/>
              <a:pathLst>
                <a:path w="1595120" h="408939">
                  <a:moveTo>
                    <a:pt x="0" y="68160"/>
                  </a:moveTo>
                  <a:lnTo>
                    <a:pt x="5356" y="41630"/>
                  </a:lnTo>
                  <a:lnTo>
                    <a:pt x="19964" y="19964"/>
                  </a:lnTo>
                  <a:lnTo>
                    <a:pt x="41630" y="5356"/>
                  </a:lnTo>
                  <a:lnTo>
                    <a:pt x="68160" y="0"/>
                  </a:lnTo>
                  <a:lnTo>
                    <a:pt x="1526959" y="0"/>
                  </a:lnTo>
                  <a:lnTo>
                    <a:pt x="1553489" y="5356"/>
                  </a:lnTo>
                  <a:lnTo>
                    <a:pt x="1575155" y="19964"/>
                  </a:lnTo>
                  <a:lnTo>
                    <a:pt x="1589763" y="41630"/>
                  </a:lnTo>
                  <a:lnTo>
                    <a:pt x="1595120" y="68160"/>
                  </a:lnTo>
                  <a:lnTo>
                    <a:pt x="1595120" y="340791"/>
                  </a:lnTo>
                  <a:lnTo>
                    <a:pt x="1589763" y="367320"/>
                  </a:lnTo>
                  <a:lnTo>
                    <a:pt x="1575155" y="388981"/>
                  </a:lnTo>
                  <a:lnTo>
                    <a:pt x="1553489" y="403585"/>
                  </a:lnTo>
                  <a:lnTo>
                    <a:pt x="1526959" y="408940"/>
                  </a:lnTo>
                  <a:lnTo>
                    <a:pt x="68160" y="408940"/>
                  </a:lnTo>
                  <a:lnTo>
                    <a:pt x="41630" y="403585"/>
                  </a:lnTo>
                  <a:lnTo>
                    <a:pt x="19964" y="388981"/>
                  </a:lnTo>
                  <a:lnTo>
                    <a:pt x="5356" y="367320"/>
                  </a:lnTo>
                  <a:lnTo>
                    <a:pt x="0" y="340791"/>
                  </a:lnTo>
                  <a:lnTo>
                    <a:pt x="0" y="6816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697849" y="4574528"/>
            <a:ext cx="92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P</a:t>
            </a:r>
            <a:r>
              <a:rPr sz="1800" dirty="0">
                <a:latin typeface="Arial" panose="020B0604020202090204"/>
                <a:cs typeface="Arial" panose="020B0604020202090204"/>
              </a:rPr>
              <a:t>r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opo</a:t>
            </a:r>
            <a:r>
              <a:rPr sz="1800" dirty="0">
                <a:latin typeface="Arial" panose="020B0604020202090204"/>
                <a:cs typeface="Arial" panose="020B0604020202090204"/>
              </a:rPr>
              <a:t>s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a</a:t>
            </a:r>
            <a:r>
              <a:rPr sz="1800" dirty="0">
                <a:latin typeface="Arial" panose="020B0604020202090204"/>
                <a:cs typeface="Arial" panose="020B0604020202090204"/>
              </a:rPr>
              <a:t>l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535784" y="5756668"/>
            <a:ext cx="132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classification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432617" y="6223315"/>
            <a:ext cx="2097405" cy="441325"/>
            <a:chOff x="4432617" y="6223315"/>
            <a:chExt cx="2097405" cy="441325"/>
          </a:xfrm>
        </p:grpSpPr>
        <p:sp>
          <p:nvSpPr>
            <p:cNvPr id="80" name="object 80"/>
            <p:cNvSpPr/>
            <p:nvPr/>
          </p:nvSpPr>
          <p:spPr>
            <a:xfrm>
              <a:off x="4437379" y="6228077"/>
              <a:ext cx="2087880" cy="431800"/>
            </a:xfrm>
            <a:custGeom>
              <a:avLst/>
              <a:gdLst/>
              <a:ahLst/>
              <a:cxnLst/>
              <a:rect l="l" t="t" r="r" b="b"/>
              <a:pathLst>
                <a:path w="2087879" h="431800">
                  <a:moveTo>
                    <a:pt x="2015909" y="0"/>
                  </a:moveTo>
                  <a:lnTo>
                    <a:pt x="71970" y="0"/>
                  </a:lnTo>
                  <a:lnTo>
                    <a:pt x="43955" y="5655"/>
                  </a:lnTo>
                  <a:lnTo>
                    <a:pt x="21078" y="21078"/>
                  </a:lnTo>
                  <a:lnTo>
                    <a:pt x="5655" y="43955"/>
                  </a:lnTo>
                  <a:lnTo>
                    <a:pt x="0" y="71970"/>
                  </a:lnTo>
                  <a:lnTo>
                    <a:pt x="0" y="359829"/>
                  </a:lnTo>
                  <a:lnTo>
                    <a:pt x="5655" y="387844"/>
                  </a:lnTo>
                  <a:lnTo>
                    <a:pt x="21078" y="410721"/>
                  </a:lnTo>
                  <a:lnTo>
                    <a:pt x="43955" y="426144"/>
                  </a:lnTo>
                  <a:lnTo>
                    <a:pt x="71970" y="431799"/>
                  </a:lnTo>
                  <a:lnTo>
                    <a:pt x="2015909" y="431799"/>
                  </a:lnTo>
                  <a:lnTo>
                    <a:pt x="2043924" y="426144"/>
                  </a:lnTo>
                  <a:lnTo>
                    <a:pt x="2066801" y="410721"/>
                  </a:lnTo>
                  <a:lnTo>
                    <a:pt x="2082224" y="387844"/>
                  </a:lnTo>
                  <a:lnTo>
                    <a:pt x="2087880" y="359829"/>
                  </a:lnTo>
                  <a:lnTo>
                    <a:pt x="2087880" y="71970"/>
                  </a:lnTo>
                  <a:lnTo>
                    <a:pt x="2082224" y="43955"/>
                  </a:lnTo>
                  <a:lnTo>
                    <a:pt x="2066801" y="21078"/>
                  </a:lnTo>
                  <a:lnTo>
                    <a:pt x="2043924" y="5655"/>
                  </a:lnTo>
                  <a:lnTo>
                    <a:pt x="2015909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437379" y="6228077"/>
              <a:ext cx="2087880" cy="431800"/>
            </a:xfrm>
            <a:custGeom>
              <a:avLst/>
              <a:gdLst/>
              <a:ahLst/>
              <a:cxnLst/>
              <a:rect l="l" t="t" r="r" b="b"/>
              <a:pathLst>
                <a:path w="2087879" h="431800">
                  <a:moveTo>
                    <a:pt x="0" y="71970"/>
                  </a:moveTo>
                  <a:lnTo>
                    <a:pt x="5655" y="43955"/>
                  </a:lnTo>
                  <a:lnTo>
                    <a:pt x="21078" y="21078"/>
                  </a:lnTo>
                  <a:lnTo>
                    <a:pt x="43955" y="5655"/>
                  </a:lnTo>
                  <a:lnTo>
                    <a:pt x="71970" y="0"/>
                  </a:lnTo>
                  <a:lnTo>
                    <a:pt x="2015909" y="0"/>
                  </a:lnTo>
                  <a:lnTo>
                    <a:pt x="2043924" y="5655"/>
                  </a:lnTo>
                  <a:lnTo>
                    <a:pt x="2066801" y="21078"/>
                  </a:lnTo>
                  <a:lnTo>
                    <a:pt x="2082224" y="43955"/>
                  </a:lnTo>
                  <a:lnTo>
                    <a:pt x="2087880" y="71970"/>
                  </a:lnTo>
                  <a:lnTo>
                    <a:pt x="2087880" y="359829"/>
                  </a:lnTo>
                  <a:lnTo>
                    <a:pt x="2082224" y="387844"/>
                  </a:lnTo>
                  <a:lnTo>
                    <a:pt x="2066801" y="410721"/>
                  </a:lnTo>
                  <a:lnTo>
                    <a:pt x="2043924" y="426144"/>
                  </a:lnTo>
                  <a:lnTo>
                    <a:pt x="2015909" y="431799"/>
                  </a:lnTo>
                  <a:lnTo>
                    <a:pt x="71970" y="431799"/>
                  </a:lnTo>
                  <a:lnTo>
                    <a:pt x="43955" y="426144"/>
                  </a:lnTo>
                  <a:lnTo>
                    <a:pt x="21078" y="410721"/>
                  </a:lnTo>
                  <a:lnTo>
                    <a:pt x="5655" y="387844"/>
                  </a:lnTo>
                  <a:lnTo>
                    <a:pt x="0" y="359829"/>
                  </a:lnTo>
                  <a:lnTo>
                    <a:pt x="0" y="7197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4536912" y="6289315"/>
            <a:ext cx="187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Localization(bbox)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373879" y="5615941"/>
            <a:ext cx="2245360" cy="1120140"/>
          </a:xfrm>
          <a:custGeom>
            <a:avLst/>
            <a:gdLst/>
            <a:ahLst/>
            <a:cxnLst/>
            <a:rect l="l" t="t" r="r" b="b"/>
            <a:pathLst>
              <a:path w="2245359" h="1120140">
                <a:moveTo>
                  <a:pt x="0" y="186689"/>
                </a:moveTo>
                <a:lnTo>
                  <a:pt x="6668" y="137058"/>
                </a:lnTo>
                <a:lnTo>
                  <a:pt x="25487" y="92461"/>
                </a:lnTo>
                <a:lnTo>
                  <a:pt x="54678" y="54678"/>
                </a:lnTo>
                <a:lnTo>
                  <a:pt x="92461" y="25487"/>
                </a:lnTo>
                <a:lnTo>
                  <a:pt x="137058" y="6668"/>
                </a:lnTo>
                <a:lnTo>
                  <a:pt x="186690" y="0"/>
                </a:lnTo>
                <a:lnTo>
                  <a:pt x="2058670" y="0"/>
                </a:lnTo>
                <a:lnTo>
                  <a:pt x="2108301" y="6668"/>
                </a:lnTo>
                <a:lnTo>
                  <a:pt x="2152898" y="25487"/>
                </a:lnTo>
                <a:lnTo>
                  <a:pt x="2190681" y="54678"/>
                </a:lnTo>
                <a:lnTo>
                  <a:pt x="2219872" y="92461"/>
                </a:lnTo>
                <a:lnTo>
                  <a:pt x="2238691" y="137058"/>
                </a:lnTo>
                <a:lnTo>
                  <a:pt x="2245360" y="186689"/>
                </a:lnTo>
                <a:lnTo>
                  <a:pt x="2245360" y="933449"/>
                </a:lnTo>
                <a:lnTo>
                  <a:pt x="2238691" y="983081"/>
                </a:lnTo>
                <a:lnTo>
                  <a:pt x="2219872" y="1027678"/>
                </a:lnTo>
                <a:lnTo>
                  <a:pt x="2190681" y="1065461"/>
                </a:lnTo>
                <a:lnTo>
                  <a:pt x="2152898" y="1094652"/>
                </a:lnTo>
                <a:lnTo>
                  <a:pt x="2108301" y="1113471"/>
                </a:lnTo>
                <a:lnTo>
                  <a:pt x="2058670" y="1120139"/>
                </a:lnTo>
                <a:lnTo>
                  <a:pt x="186690" y="1120139"/>
                </a:lnTo>
                <a:lnTo>
                  <a:pt x="137058" y="1113470"/>
                </a:lnTo>
                <a:lnTo>
                  <a:pt x="92461" y="1094649"/>
                </a:lnTo>
                <a:lnTo>
                  <a:pt x="54678" y="1065456"/>
                </a:lnTo>
                <a:lnTo>
                  <a:pt x="25487" y="1027672"/>
                </a:lnTo>
                <a:lnTo>
                  <a:pt x="6668" y="983077"/>
                </a:lnTo>
                <a:lnTo>
                  <a:pt x="0" y="933449"/>
                </a:lnTo>
                <a:lnTo>
                  <a:pt x="0" y="186689"/>
                </a:lnTo>
                <a:close/>
              </a:path>
            </a:pathLst>
          </a:custGeom>
          <a:ln w="9525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6772057" y="5913869"/>
            <a:ext cx="688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90204"/>
                <a:cs typeface="Arial" panose="020B0604020202090204"/>
              </a:rPr>
              <a:t>R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e</a:t>
            </a:r>
            <a:r>
              <a:rPr sz="1800" spc="15" dirty="0">
                <a:latin typeface="Arial" panose="020B0604020202090204"/>
                <a:cs typeface="Arial" panose="020B0604020202090204"/>
              </a:rPr>
              <a:t>f</a:t>
            </a:r>
            <a:r>
              <a:rPr sz="1800" dirty="0">
                <a:latin typeface="Arial" panose="020B0604020202090204"/>
                <a:cs typeface="Arial" panose="020B0604020202090204"/>
              </a:rPr>
              <a:t>i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n</a:t>
            </a:r>
            <a:r>
              <a:rPr sz="1800" dirty="0">
                <a:latin typeface="Arial" panose="020B0604020202090204"/>
                <a:cs typeface="Arial" panose="020B0604020202090204"/>
              </a:rPr>
              <a:t>e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834252" y="4771458"/>
            <a:ext cx="7994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 panose="020B0604020202090204"/>
                <a:cs typeface="Arial" panose="020B0604020202090204"/>
              </a:rPr>
              <a:t>RCNN</a:t>
            </a:r>
            <a:r>
              <a:rPr sz="1000" spc="-50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(2014)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8665209" y="4809994"/>
            <a:ext cx="332105" cy="76200"/>
            <a:chOff x="8665209" y="4809994"/>
            <a:chExt cx="332105" cy="76200"/>
          </a:xfrm>
        </p:grpSpPr>
        <p:sp>
          <p:nvSpPr>
            <p:cNvPr id="87" name="object 87"/>
            <p:cNvSpPr/>
            <p:nvPr/>
          </p:nvSpPr>
          <p:spPr>
            <a:xfrm>
              <a:off x="8671559" y="4847787"/>
              <a:ext cx="262255" cy="6350"/>
            </a:xfrm>
            <a:custGeom>
              <a:avLst/>
              <a:gdLst/>
              <a:ahLst/>
              <a:cxnLst/>
              <a:rect l="l" t="t" r="r" b="b"/>
              <a:pathLst>
                <a:path w="262254" h="6350">
                  <a:moveTo>
                    <a:pt x="0" y="6032"/>
                  </a:moveTo>
                  <a:lnTo>
                    <a:pt x="262013" y="0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920006" y="480999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0" y="0"/>
                  </a:moveTo>
                  <a:lnTo>
                    <a:pt x="1752" y="76174"/>
                  </a:lnTo>
                  <a:lnTo>
                    <a:pt x="77050" y="36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9007512" y="4771458"/>
            <a:ext cx="10439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 panose="020B0604020202090204"/>
                <a:cs typeface="Arial" panose="020B0604020202090204"/>
              </a:rPr>
              <a:t>Fast</a:t>
            </a:r>
            <a:r>
              <a:rPr sz="1000" spc="-65" dirty="0">
                <a:latin typeface="Arial" panose="020B0604020202090204"/>
                <a:cs typeface="Arial" panose="020B0604020202090204"/>
              </a:rPr>
              <a:t> </a:t>
            </a:r>
            <a:r>
              <a:rPr sz="1000" spc="-5" dirty="0">
                <a:latin typeface="Arial" panose="020B0604020202090204"/>
                <a:cs typeface="Arial" panose="020B0604020202090204"/>
              </a:rPr>
              <a:t>RCNN(2015)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0184130" y="4809994"/>
            <a:ext cx="332105" cy="76200"/>
            <a:chOff x="10184130" y="4809994"/>
            <a:chExt cx="332105" cy="76200"/>
          </a:xfrm>
        </p:grpSpPr>
        <p:sp>
          <p:nvSpPr>
            <p:cNvPr id="91" name="object 91"/>
            <p:cNvSpPr/>
            <p:nvPr/>
          </p:nvSpPr>
          <p:spPr>
            <a:xfrm>
              <a:off x="10190480" y="4847787"/>
              <a:ext cx="262255" cy="6350"/>
            </a:xfrm>
            <a:custGeom>
              <a:avLst/>
              <a:gdLst/>
              <a:ahLst/>
              <a:cxnLst/>
              <a:rect l="l" t="t" r="r" b="b"/>
              <a:pathLst>
                <a:path w="262254" h="6350">
                  <a:moveTo>
                    <a:pt x="0" y="6032"/>
                  </a:moveTo>
                  <a:lnTo>
                    <a:pt x="262013" y="0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438927" y="480999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0" y="0"/>
                  </a:moveTo>
                  <a:lnTo>
                    <a:pt x="1752" y="76174"/>
                  </a:lnTo>
                  <a:lnTo>
                    <a:pt x="77050" y="36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0525819" y="4852193"/>
            <a:ext cx="11938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 panose="020B0604020202090204"/>
                <a:cs typeface="Arial" panose="020B0604020202090204"/>
              </a:rPr>
              <a:t>Faster </a:t>
            </a:r>
            <a:r>
              <a:rPr sz="1000" spc="-5" dirty="0">
                <a:latin typeface="Arial" panose="020B0604020202090204"/>
                <a:cs typeface="Arial" panose="020B0604020202090204"/>
              </a:rPr>
              <a:t>RCNN</a:t>
            </a:r>
            <a:r>
              <a:rPr sz="1000" spc="-85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(2015)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593764" y="4533931"/>
            <a:ext cx="7848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 panose="020B0604020202090204"/>
                <a:cs typeface="Arial" panose="020B0604020202090204"/>
              </a:rPr>
              <a:t>RFCN</a:t>
            </a:r>
            <a:r>
              <a:rPr sz="1000" spc="-55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(2016)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0880480" y="4226556"/>
            <a:ext cx="76200" cy="268605"/>
            <a:chOff x="10880480" y="4226556"/>
            <a:chExt cx="76200" cy="268605"/>
          </a:xfrm>
        </p:grpSpPr>
        <p:sp>
          <p:nvSpPr>
            <p:cNvPr id="96" name="object 96"/>
            <p:cNvSpPr/>
            <p:nvPr/>
          </p:nvSpPr>
          <p:spPr>
            <a:xfrm>
              <a:off x="10918301" y="4290043"/>
              <a:ext cx="4445" cy="198755"/>
            </a:xfrm>
            <a:custGeom>
              <a:avLst/>
              <a:gdLst/>
              <a:ahLst/>
              <a:cxnLst/>
              <a:rect l="l" t="t" r="r" b="b"/>
              <a:pathLst>
                <a:path w="4445" h="198754">
                  <a:moveTo>
                    <a:pt x="4318" y="19871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880480" y="4226556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6436" y="0"/>
                  </a:moveTo>
                  <a:lnTo>
                    <a:pt x="0" y="77012"/>
                  </a:lnTo>
                  <a:lnTo>
                    <a:pt x="76187" y="75361"/>
                  </a:lnTo>
                  <a:lnTo>
                    <a:pt x="3643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0608814" y="4023831"/>
            <a:ext cx="93471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 panose="020B0604020202090204"/>
                <a:cs typeface="Arial" panose="020B0604020202090204"/>
              </a:rPr>
              <a:t>RFCN++</a:t>
            </a:r>
            <a:r>
              <a:rPr sz="1000" spc="-40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(2017)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0907676" y="5086350"/>
            <a:ext cx="76200" cy="326390"/>
            <a:chOff x="10907676" y="5086350"/>
            <a:chExt cx="76200" cy="326390"/>
          </a:xfrm>
        </p:grpSpPr>
        <p:sp>
          <p:nvSpPr>
            <p:cNvPr id="100" name="object 100"/>
            <p:cNvSpPr/>
            <p:nvPr/>
          </p:nvSpPr>
          <p:spPr>
            <a:xfrm>
              <a:off x="10944859" y="5092700"/>
              <a:ext cx="1270" cy="256540"/>
            </a:xfrm>
            <a:custGeom>
              <a:avLst/>
              <a:gdLst/>
              <a:ahLst/>
              <a:cxnLst/>
              <a:rect l="l" t="t" r="r" b="b"/>
              <a:pathLst>
                <a:path w="1270" h="256539">
                  <a:moveTo>
                    <a:pt x="0" y="0"/>
                  </a:moveTo>
                  <a:lnTo>
                    <a:pt x="965" y="256006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907676" y="5335859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279"/>
                  </a:lnTo>
                  <a:lnTo>
                    <a:pt x="38379" y="7633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10682289" y="5447780"/>
            <a:ext cx="6858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 panose="020B0604020202090204"/>
                <a:cs typeface="Arial" panose="020B0604020202090204"/>
              </a:rPr>
              <a:t>FPN</a:t>
            </a:r>
            <a:r>
              <a:rPr sz="1000" spc="-60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(2017)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0907676" y="5650229"/>
            <a:ext cx="76200" cy="326390"/>
            <a:chOff x="10907676" y="5650229"/>
            <a:chExt cx="76200" cy="326390"/>
          </a:xfrm>
        </p:grpSpPr>
        <p:sp>
          <p:nvSpPr>
            <p:cNvPr id="104" name="object 104"/>
            <p:cNvSpPr/>
            <p:nvPr/>
          </p:nvSpPr>
          <p:spPr>
            <a:xfrm>
              <a:off x="10944859" y="5656579"/>
              <a:ext cx="1270" cy="256540"/>
            </a:xfrm>
            <a:custGeom>
              <a:avLst/>
              <a:gdLst/>
              <a:ahLst/>
              <a:cxnLst/>
              <a:rect l="l" t="t" r="r" b="b"/>
              <a:pathLst>
                <a:path w="1270" h="256539">
                  <a:moveTo>
                    <a:pt x="0" y="0"/>
                  </a:moveTo>
                  <a:lnTo>
                    <a:pt x="965" y="256006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907676" y="5899739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279"/>
                  </a:lnTo>
                  <a:lnTo>
                    <a:pt x="38379" y="7633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10502416" y="6012929"/>
            <a:ext cx="11379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 panose="020B0604020202090204"/>
                <a:cs typeface="Arial" panose="020B0604020202090204"/>
              </a:rPr>
              <a:t>Mask RCNN</a:t>
            </a:r>
            <a:r>
              <a:rPr sz="1000" spc="-50" dirty="0"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latin typeface="Arial" panose="020B0604020202090204"/>
                <a:cs typeface="Arial" panose="020B0604020202090204"/>
              </a:rPr>
              <a:t>(2017)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</p:spTree>
    <p:extLst>
      <p:ext uri="{BB962C8B-B14F-4D97-AF65-F5344CB8AC3E}">
        <p14:creationId xmlns:p14="http://schemas.microsoft.com/office/powerpoint/2010/main" val="2308921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F080-00CD-AA43-99CC-19460B78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B3E3C-2ECC-B141-A888-2B818CFA1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30CBE-C86C-DF4E-895C-8C5B1D45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199"/>
            <a:ext cx="12049966" cy="65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0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A1DC-B672-DC41-8950-1500B5C5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8924-AC69-6140-AEBF-CCDDE42A9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BF243-3D55-5741-B85E-09D1BC486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1"/>
            <a:ext cx="12192000" cy="684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97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DBD-299C-3540-948F-AC1F251D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8BD71-BD53-FC49-861A-8C2B92855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6FFAA-293B-0A44-A661-D85858A0D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319"/>
            <a:ext cx="8813800" cy="65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0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12E7-F20D-9740-83F8-EA83BFFF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190D9-F61D-CD47-8DC0-E66245FBE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C529-D319-9547-8F20-297C243D3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588"/>
            <a:ext cx="12192000" cy="63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63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0DAC-C0C3-4145-ACCE-D0BB7246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9D6E5-0868-0340-81EF-AD5BE9EAE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78752-C865-C84D-9664-0C6D517D7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" y="245545"/>
            <a:ext cx="12118948" cy="63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5003-8992-4E4E-ACA7-35AF9905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9FAB4-6879-3E49-A3E1-547658AE6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7DF88-1B01-C042-91B9-3497945AC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" y="245545"/>
            <a:ext cx="12176716" cy="63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28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7EBB-DAF1-B641-B265-B8077447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5C2E1-440F-164A-B953-8A94A58B6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CE594-47E9-BD43-A336-47545614A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23"/>
            <a:ext cx="12192000" cy="643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30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9F2B-E5E0-4944-B1FC-50C40CEE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4DA35-0E1C-CE41-8336-68D1FEE1C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B27F1-577E-E84D-B6C9-082AEC0B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71"/>
            <a:ext cx="12192000" cy="64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01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160C-0E15-B34F-BE1D-7FFBB568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CE8AA-838E-6341-BDB6-93D26EFEE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E58F2-A28D-D24A-8D2C-96526876A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" y="245545"/>
            <a:ext cx="12050569" cy="63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95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A7E4-28B0-5549-8D39-C3DEC9E7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56A07-1323-934C-8950-05B987B7B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68085-8918-2946-9DEC-65C56D4F0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17"/>
            <a:ext cx="12192000" cy="64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7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01D8-05E6-204A-A337-905EE653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20A46-F602-1545-9F00-A65E6A6DB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CFCC9-21DB-C742-B551-0AAD1650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" y="245545"/>
            <a:ext cx="12040682" cy="63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41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6405-8887-744D-987D-9E80C1B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66C59-8731-1E42-A6EE-9E12B0987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909B4-901E-9C44-BEBD-E10A53D90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" y="245545"/>
            <a:ext cx="12021992" cy="63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1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554"/>
            <a:ext cx="19964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5" dirty="0"/>
              <a:t>u</a:t>
            </a:r>
            <a:r>
              <a:rPr spc="-5" dirty="0"/>
              <a:t>t</a:t>
            </a:r>
            <a:r>
              <a:rPr spc="5" dirty="0"/>
              <a:t>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1485"/>
            <a:ext cx="6387465" cy="395492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latin typeface="微软雅黑"/>
                <a:cs typeface="微软雅黑"/>
              </a:rPr>
              <a:t>Introduction </a:t>
            </a:r>
            <a:r>
              <a:rPr sz="2400" spc="-10" dirty="0">
                <a:latin typeface="微软雅黑"/>
                <a:cs typeface="微软雅黑"/>
              </a:rPr>
              <a:t>to</a:t>
            </a:r>
            <a:r>
              <a:rPr sz="2400" spc="-15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Detection</a:t>
            </a:r>
            <a:endParaRPr sz="24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latin typeface="微软雅黑"/>
                <a:cs typeface="微软雅黑"/>
              </a:rPr>
              <a:t>Detection </a:t>
            </a:r>
            <a:r>
              <a:rPr sz="2400" dirty="0">
                <a:latin typeface="微软雅黑"/>
                <a:cs typeface="微软雅黑"/>
              </a:rPr>
              <a:t>in the </a:t>
            </a:r>
            <a:r>
              <a:rPr sz="2400" spc="-25" dirty="0">
                <a:latin typeface="微软雅黑"/>
                <a:cs typeface="微软雅黑"/>
              </a:rPr>
              <a:t>Past</a:t>
            </a:r>
            <a:endParaRPr lang="en-US" sz="2400" spc="-25" dirty="0">
              <a:latin typeface="微软雅黑"/>
              <a:cs typeface="微软雅黑"/>
            </a:endParaRPr>
          </a:p>
          <a:p>
            <a:pPr marL="698500" lvl="1" indent="-228600"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000" dirty="0">
                <a:latin typeface="微软雅黑"/>
              </a:rPr>
              <a:t>Traditional methods</a:t>
            </a:r>
          </a:p>
          <a:p>
            <a:pPr marL="698500" lvl="1" indent="-228600"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000" dirty="0">
                <a:latin typeface="微软雅黑"/>
              </a:rPr>
              <a:t>Basic ideas</a:t>
            </a: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10" dirty="0">
                <a:latin typeface="微软雅黑"/>
                <a:cs typeface="微软雅黑"/>
              </a:rPr>
              <a:t>Detection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lang="en-US" sz="2400" spc="-5" dirty="0">
                <a:latin typeface="微软雅黑"/>
                <a:cs typeface="微软雅黑"/>
              </a:rPr>
              <a:t>in deep learning age</a:t>
            </a:r>
            <a:endParaRPr sz="24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dirty="0">
                <a:latin typeface="微软雅黑"/>
                <a:cs typeface="微软雅黑"/>
              </a:rPr>
              <a:t>Two stage algorithm</a:t>
            </a:r>
            <a:endParaRPr sz="20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2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spc="5" dirty="0">
                <a:latin typeface="微软雅黑"/>
                <a:cs typeface="微软雅黑"/>
              </a:rPr>
              <a:t>One stage algorithm</a:t>
            </a:r>
            <a:endParaRPr sz="20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400" spc="-5" dirty="0">
                <a:latin typeface="微软雅黑"/>
                <a:cs typeface="微软雅黑"/>
              </a:rPr>
              <a:t>Your step to detection</a:t>
            </a:r>
            <a:endParaRPr sz="24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spc="-5" dirty="0">
                <a:latin typeface="微软雅黑"/>
                <a:cs typeface="微软雅黑"/>
              </a:rPr>
              <a:t>Framework</a:t>
            </a:r>
          </a:p>
          <a:p>
            <a:pPr marL="400685" lvl="1">
              <a:lnSpc>
                <a:spcPct val="100000"/>
              </a:lnSpc>
              <a:spcBef>
                <a:spcPts val="40"/>
              </a:spcBef>
              <a:tabLst>
                <a:tab pos="786765" algn="l"/>
                <a:tab pos="787400" algn="l"/>
              </a:tabLst>
            </a:pPr>
            <a:endParaRPr lang="en-US" sz="2000" spc="-5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endParaRPr sz="20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95049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2DB2-0C6E-0344-BCC1-DF69D0DF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403E3-9E51-7849-BDC2-9F8C8C82C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12A88-F154-8E4E-88D8-BC15AE6F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6" y="457200"/>
            <a:ext cx="1173736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51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2919-8564-9943-B16A-009C4ECC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FFA47-F515-6142-9C52-9ECA83E3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40E00-CE0D-1E4F-8787-E7C614598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527"/>
            <a:ext cx="12192000" cy="64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5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0FFA-56CB-4941-A1FF-69425E64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5608C-5144-6D45-8699-24B3B9D6B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3E5C7-0C5D-6D46-8080-67BFBBBC3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65"/>
            <a:ext cx="12192000" cy="65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32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9EB0-9DF9-264F-ACA3-50C9F377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1D705-0300-164F-A4CC-FF0710CFC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64C22-14E0-9848-9A9F-808DE4F85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355"/>
            <a:ext cx="12192000" cy="64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45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6F07-912F-034C-9F53-7B6F7464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0A69B-E86F-074B-8532-1F5EB9EE4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1079A-9E68-6640-A19F-5A3DC911F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47"/>
            <a:ext cx="12192000" cy="64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72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078A-8A10-F341-B9F2-F68AF83B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247F5-7744-6147-8C5D-DF929B649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48D4D-A668-CA43-8B34-B1AA3F63D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08"/>
            <a:ext cx="12192000" cy="66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13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BC70-81E6-3E44-9FBD-AD36133A9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2CA54-94D7-9F44-8391-9820A2A0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FDDAD-36F6-394C-B921-9E18183AA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18"/>
            <a:ext cx="12192000" cy="65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15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0C5E-29B8-424D-968A-71227DF9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42FEB-3C63-D842-9500-429C9C1FA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1B2C7-1B89-3349-B219-C7D42711C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"/>
            <a:ext cx="12192000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52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6474-2E2F-BE45-8332-9A0C24AF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09835-FAFF-6B4B-B707-E92C5B4C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060640"/>
            <a:ext cx="10306050" cy="11079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 1: Using lower level network feature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leak of semantic information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 2: Using feature</a:t>
            </a:r>
            <a:r>
              <a:rPr lang="zh-CN" altLang="en-US" dirty="0"/>
              <a:t> </a:t>
            </a:r>
            <a:r>
              <a:rPr lang="en-US" altLang="zh-CN" dirty="0"/>
              <a:t>pyramid </a:t>
            </a:r>
            <a:r>
              <a:rPr lang="en-US" altLang="zh-CN" dirty="0">
                <a:sym typeface="Wingdings" pitchFamily="2" charset="2"/>
              </a:rPr>
              <a:t> low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Solution 3: Fusing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low level feature and high level feature  FPN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41316-D797-E644-A258-336744B4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5" y="995143"/>
            <a:ext cx="12118004" cy="383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5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2CE8-8484-2A47-940B-7CD34C48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1C5E1-4ECA-B844-A6D5-047DA4B0E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B872E-988C-3C4B-B15F-B580C192A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19342"/>
            <a:ext cx="10680109" cy="64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3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554"/>
            <a:ext cx="19964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5" dirty="0"/>
              <a:t>u</a:t>
            </a:r>
            <a:r>
              <a:rPr spc="-5" dirty="0"/>
              <a:t>t</a:t>
            </a:r>
            <a:r>
              <a:rPr spc="5" dirty="0"/>
              <a:t>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1485"/>
            <a:ext cx="6387465" cy="3708708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latin typeface="微软雅黑"/>
                <a:cs typeface="微软雅黑"/>
              </a:rPr>
              <a:t>Introduction </a:t>
            </a:r>
            <a:r>
              <a:rPr sz="2400" spc="-10" dirty="0">
                <a:latin typeface="微软雅黑"/>
                <a:cs typeface="微软雅黑"/>
              </a:rPr>
              <a:t>to</a:t>
            </a:r>
            <a:r>
              <a:rPr sz="2400" spc="-15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Detection</a:t>
            </a:r>
            <a:endParaRPr sz="24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chemeClr val="accent5"/>
                </a:solidFill>
                <a:latin typeface="微软雅黑"/>
                <a:cs typeface="微软雅黑"/>
              </a:rPr>
              <a:t>Detection </a:t>
            </a:r>
            <a:r>
              <a:rPr sz="2400" dirty="0">
                <a:solidFill>
                  <a:schemeClr val="accent5"/>
                </a:solidFill>
                <a:latin typeface="微软雅黑"/>
                <a:cs typeface="微软雅黑"/>
              </a:rPr>
              <a:t>in the </a:t>
            </a:r>
            <a:r>
              <a:rPr sz="2400" spc="-25" dirty="0">
                <a:solidFill>
                  <a:schemeClr val="accent5"/>
                </a:solidFill>
                <a:latin typeface="微软雅黑"/>
                <a:cs typeface="微软雅黑"/>
              </a:rPr>
              <a:t>Past</a:t>
            </a:r>
            <a:endParaRPr lang="en-US" sz="2400" spc="-25" dirty="0">
              <a:solidFill>
                <a:schemeClr val="accent5"/>
              </a:solidFill>
              <a:latin typeface="微软雅黑"/>
              <a:cs typeface="微软雅黑"/>
            </a:endParaRPr>
          </a:p>
          <a:p>
            <a:pPr marL="698500" lvl="1" indent="-228600"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000" dirty="0">
                <a:solidFill>
                  <a:schemeClr val="accent1"/>
                </a:solidFill>
                <a:latin typeface="微软雅黑"/>
              </a:rPr>
              <a:t>Traditional methods</a:t>
            </a:r>
          </a:p>
          <a:p>
            <a:pPr marL="698500" lvl="1" indent="-228600"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000" dirty="0">
                <a:solidFill>
                  <a:schemeClr val="accent1"/>
                </a:solidFill>
                <a:latin typeface="微软雅黑"/>
              </a:rPr>
              <a:t>Basic ideas</a:t>
            </a: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10" dirty="0">
                <a:latin typeface="微软雅黑"/>
                <a:cs typeface="微软雅黑"/>
              </a:rPr>
              <a:t>Detection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lang="en-US" sz="2400" spc="-5" dirty="0">
                <a:latin typeface="微软雅黑"/>
                <a:cs typeface="微软雅黑"/>
              </a:rPr>
              <a:t>in deep learning age</a:t>
            </a:r>
            <a:endParaRPr sz="24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dirty="0">
                <a:latin typeface="微软雅黑"/>
                <a:cs typeface="微软雅黑"/>
              </a:rPr>
              <a:t>Two stage algorithm</a:t>
            </a:r>
            <a:endParaRPr sz="20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2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spc="5" dirty="0">
                <a:latin typeface="微软雅黑"/>
                <a:cs typeface="微软雅黑"/>
              </a:rPr>
              <a:t>One stage algorithm</a:t>
            </a:r>
            <a:endParaRPr sz="20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400" spc="-5" dirty="0">
                <a:latin typeface="微软雅黑"/>
                <a:cs typeface="微软雅黑"/>
              </a:rPr>
              <a:t>Your step to detection</a:t>
            </a:r>
            <a:endParaRPr sz="24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spc="-5" dirty="0">
                <a:latin typeface="微软雅黑"/>
                <a:cs typeface="微软雅黑"/>
              </a:rPr>
              <a:t>Framework</a:t>
            </a: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endParaRPr sz="20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71269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4A39-2372-004F-9F01-6588748A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D93D2-24A3-6B4E-BF32-2B3A01AA5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6B9BB-437E-484B-93F9-D666CA80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609"/>
            <a:ext cx="9184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03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6739-E9C8-3D48-ACEF-F96539BA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A6D74-7A8A-3648-9C07-E3B400636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B130B-9014-2F49-987D-C9989D7F4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6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E4F6-9086-9445-8ABC-197E2766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ED8E2-DE04-A145-B7DC-7E21C521E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6FD71-C360-204A-A0C4-ED4DBD1AF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18"/>
            <a:ext cx="12192000" cy="65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0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4BB8C-85F6-F44D-8A1B-40CE425C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903E3-5C26-AE42-BD2A-1A387C649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2D09C-C2E0-5A4C-829A-54EDDF469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03"/>
            <a:ext cx="12192000" cy="66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4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312C-100D-E04F-BA54-773CBE7E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A2E3B-D3B8-7A49-96CD-3D2437011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22BD9-53F0-5043-A207-28617AA82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26"/>
            <a:ext cx="12192000" cy="67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30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DFA9-3AF4-994F-A50A-3B43BBB2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E324D-63D7-EF40-8242-8E368F213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33908-5B2D-3545-92FF-8EE7FBCFC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"/>
            <a:ext cx="12192000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87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AB671-DB38-1C43-9660-3CE7A27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AC5F7-6BBE-4B47-9C07-D3D4670A1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88424-15B2-FD44-B8A4-568AB2ECC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70"/>
            <a:ext cx="12192000" cy="64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34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F472-C7E2-1440-A683-CF08FACF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85683-FB09-1642-8707-B330C532C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F9CAF-0130-D245-A894-29BD93BF6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426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4B1D8-5BAC-1E42-9674-209A14564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572000"/>
            <a:ext cx="3848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83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D310-919D-C84B-A1B3-8B92DF41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BC055-91BF-1241-94BF-4A7064714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A2CE7-4E94-714F-AD42-F97DD938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26"/>
            <a:ext cx="12192000" cy="67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8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554"/>
            <a:ext cx="19964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5" dirty="0"/>
              <a:t>u</a:t>
            </a:r>
            <a:r>
              <a:rPr spc="-5" dirty="0"/>
              <a:t>t</a:t>
            </a:r>
            <a:r>
              <a:rPr spc="5" dirty="0"/>
              <a:t>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1485"/>
            <a:ext cx="6387465" cy="3708708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latin typeface="微软雅黑"/>
                <a:cs typeface="微软雅黑"/>
              </a:rPr>
              <a:t>Introduction </a:t>
            </a:r>
            <a:r>
              <a:rPr sz="2400" spc="-10" dirty="0">
                <a:latin typeface="微软雅黑"/>
                <a:cs typeface="微软雅黑"/>
              </a:rPr>
              <a:t>to</a:t>
            </a:r>
            <a:r>
              <a:rPr sz="2400" spc="-15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Detection</a:t>
            </a:r>
            <a:endParaRPr sz="24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latin typeface="微软雅黑"/>
                <a:cs typeface="微软雅黑"/>
              </a:rPr>
              <a:t>Detection </a:t>
            </a:r>
            <a:r>
              <a:rPr sz="2400" dirty="0">
                <a:latin typeface="微软雅黑"/>
                <a:cs typeface="微软雅黑"/>
              </a:rPr>
              <a:t>in the </a:t>
            </a:r>
            <a:r>
              <a:rPr sz="2400" spc="-25" dirty="0">
                <a:latin typeface="微软雅黑"/>
                <a:cs typeface="微软雅黑"/>
              </a:rPr>
              <a:t>Past</a:t>
            </a:r>
            <a:endParaRPr lang="en-US" sz="2400" spc="-25" dirty="0">
              <a:latin typeface="微软雅黑"/>
              <a:cs typeface="微软雅黑"/>
            </a:endParaRPr>
          </a:p>
          <a:p>
            <a:pPr marL="698500" lvl="1" indent="-228600"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000" dirty="0">
                <a:latin typeface="微软雅黑"/>
              </a:rPr>
              <a:t>Traditional methods</a:t>
            </a:r>
          </a:p>
          <a:p>
            <a:pPr marL="698500" lvl="1" indent="-228600"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000" dirty="0">
                <a:latin typeface="微软雅黑"/>
              </a:rPr>
              <a:t>Basic ideas</a:t>
            </a: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10" dirty="0">
                <a:latin typeface="微软雅黑"/>
                <a:cs typeface="微软雅黑"/>
              </a:rPr>
              <a:t>Detection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lang="en-US" sz="2400" spc="-5" dirty="0">
                <a:latin typeface="微软雅黑"/>
                <a:cs typeface="微软雅黑"/>
              </a:rPr>
              <a:t>in deep learning age</a:t>
            </a:r>
            <a:endParaRPr sz="24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dirty="0">
                <a:latin typeface="微软雅黑"/>
                <a:cs typeface="微软雅黑"/>
              </a:rPr>
              <a:t>One stage algorithm</a:t>
            </a:r>
            <a:endParaRPr sz="2000" dirty="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2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spc="5" dirty="0">
                <a:latin typeface="微软雅黑"/>
                <a:cs typeface="微软雅黑"/>
              </a:rPr>
              <a:t>Two stage algorithm</a:t>
            </a:r>
            <a:endParaRPr sz="20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400" spc="-5" dirty="0">
                <a:solidFill>
                  <a:schemeClr val="accent5"/>
                </a:solidFill>
                <a:latin typeface="微软雅黑"/>
                <a:cs typeface="微软雅黑"/>
              </a:rPr>
              <a:t>Your step to detection</a:t>
            </a:r>
            <a:endParaRPr sz="2400" dirty="0">
              <a:solidFill>
                <a:schemeClr val="accent5"/>
              </a:solidFill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lang="en-US" sz="2000" spc="-5" dirty="0">
                <a:solidFill>
                  <a:schemeClr val="accent5"/>
                </a:solidFill>
                <a:latin typeface="微软雅黑"/>
                <a:cs typeface="微软雅黑"/>
              </a:rPr>
              <a:t>Framework</a:t>
            </a: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endParaRPr sz="20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1944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1F2E-951C-6448-B702-1B9B2F81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350C6-C4BE-414B-9CC1-FFA59953A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17B30-59CB-3641-9209-A276BC45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94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2872-04A9-BB42-B5AD-22384AE7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4772113"/>
            <a:ext cx="5685790" cy="6959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DBCF3-9FEE-D74F-B4B9-1E06C7418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6418554"/>
            <a:ext cx="10306050" cy="276999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facebookresearch</a:t>
            </a:r>
            <a:r>
              <a:rPr lang="en-US" dirty="0"/>
              <a:t>/detectron2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B25FD-144E-2647-B4B7-842C42229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399"/>
            <a:ext cx="7391400" cy="59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80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5A0B-5177-424A-A52A-46AE52F3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FAB49-4EE0-4247-B596-B1F5D2410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441" y="5984080"/>
            <a:ext cx="10306050" cy="276999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/open-</a:t>
            </a:r>
            <a:r>
              <a:rPr lang="en-US" dirty="0" err="1"/>
              <a:t>mmlab</a:t>
            </a:r>
            <a:r>
              <a:rPr lang="en-US" dirty="0"/>
              <a:t>/</a:t>
            </a:r>
            <a:r>
              <a:rPr lang="en-US" dirty="0" err="1"/>
              <a:t>mmdetection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07AB2-79DF-1B49-92DE-E2B350279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0071691" cy="5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34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C8FAD-0A1B-414C-B2E7-273DA44E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Tech Drop-In - Cyber-Seniors Inc.">
            <a:extLst>
              <a:ext uri="{FF2B5EF4-FFF2-40B4-BE49-F238E27FC236}">
                <a16:creationId xmlns:a16="http://schemas.microsoft.com/office/drawing/2014/main" id="{44C10E9F-B376-9A49-9CD6-C2A49714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27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7F25-EAD3-604D-AF45-90914DAA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6C957-128C-F84A-AF7F-4AE9DDC25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Customer loyalty – How to say thank you the right way - Reed Public  Relations">
            <a:extLst>
              <a:ext uri="{FF2B5EF4-FFF2-40B4-BE49-F238E27FC236}">
                <a16:creationId xmlns:a16="http://schemas.microsoft.com/office/drawing/2014/main" id="{3A3B24D6-7BAD-6F48-A743-CFCA7A91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03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554"/>
            <a:ext cx="19964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5" dirty="0"/>
              <a:t>u</a:t>
            </a:r>
            <a:r>
              <a:rPr spc="-5" dirty="0"/>
              <a:t>t</a:t>
            </a:r>
            <a:r>
              <a:rPr spc="5" dirty="0"/>
              <a:t>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1485"/>
            <a:ext cx="6387465" cy="41148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latin typeface="微软雅黑"/>
                <a:cs typeface="微软雅黑"/>
              </a:rPr>
              <a:t>Introduction </a:t>
            </a:r>
            <a:r>
              <a:rPr sz="2400" spc="-10" dirty="0">
                <a:latin typeface="微软雅黑"/>
                <a:cs typeface="微软雅黑"/>
              </a:rPr>
              <a:t>to</a:t>
            </a:r>
            <a:r>
              <a:rPr sz="2400" spc="-15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Detection</a:t>
            </a:r>
            <a:endParaRPr sz="240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latin typeface="微软雅黑"/>
                <a:cs typeface="微软雅黑"/>
              </a:rPr>
              <a:t>Detection </a:t>
            </a:r>
            <a:r>
              <a:rPr sz="2400" dirty="0">
                <a:latin typeface="微软雅黑"/>
                <a:cs typeface="微软雅黑"/>
              </a:rPr>
              <a:t>in the </a:t>
            </a:r>
            <a:r>
              <a:rPr sz="2400" spc="-25" dirty="0">
                <a:latin typeface="微软雅黑"/>
                <a:cs typeface="微软雅黑"/>
              </a:rPr>
              <a:t>Past</a:t>
            </a:r>
            <a:endParaRPr sz="240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sz="2000" spc="-20" dirty="0">
                <a:latin typeface="微软雅黑"/>
                <a:cs typeface="微软雅黑"/>
              </a:rPr>
              <a:t>Traditional</a:t>
            </a:r>
            <a:r>
              <a:rPr sz="2000" spc="-10" dirty="0">
                <a:latin typeface="微软雅黑"/>
                <a:cs typeface="微软雅黑"/>
              </a:rPr>
              <a:t> </a:t>
            </a:r>
            <a:r>
              <a:rPr sz="2000" dirty="0">
                <a:latin typeface="微软雅黑"/>
                <a:cs typeface="微软雅黑"/>
              </a:rPr>
              <a:t>methods</a:t>
            </a:r>
            <a:endParaRPr sz="200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2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sz="2000" dirty="0">
                <a:latin typeface="微软雅黑"/>
                <a:cs typeface="微软雅黑"/>
              </a:rPr>
              <a:t>Deep</a:t>
            </a:r>
            <a:r>
              <a:rPr sz="2000" spc="-15" dirty="0">
                <a:latin typeface="微软雅黑"/>
                <a:cs typeface="微软雅黑"/>
              </a:rPr>
              <a:t> </a:t>
            </a:r>
            <a:r>
              <a:rPr sz="2000" dirty="0">
                <a:latin typeface="微软雅黑"/>
                <a:cs typeface="微软雅黑"/>
              </a:rPr>
              <a:t>learning</a:t>
            </a:r>
            <a:endParaRPr sz="2000">
              <a:latin typeface="微软雅黑"/>
              <a:cs typeface="微软雅黑"/>
            </a:endParaRPr>
          </a:p>
          <a:p>
            <a:pPr marL="1003300" lvl="2" indent="-330200">
              <a:lnSpc>
                <a:spcPct val="100000"/>
              </a:lnSpc>
              <a:spcBef>
                <a:spcPts val="120"/>
              </a:spcBef>
              <a:buFont typeface="Arial" panose="020B0604020202090204"/>
              <a:buChar char="•"/>
              <a:tabLst>
                <a:tab pos="1002665" algn="l"/>
                <a:tab pos="1003300" algn="l"/>
              </a:tabLst>
            </a:pPr>
            <a:r>
              <a:rPr sz="1600" spc="-5" dirty="0">
                <a:latin typeface="微软雅黑"/>
                <a:cs typeface="微软雅黑"/>
              </a:rPr>
              <a:t>Details: </a:t>
            </a:r>
            <a:r>
              <a:rPr sz="1600" spc="-10" dirty="0">
                <a:latin typeface="微软雅黑"/>
                <a:cs typeface="微软雅黑"/>
              </a:rPr>
              <a:t>scale, </a:t>
            </a:r>
            <a:r>
              <a:rPr sz="1600" spc="-5" dirty="0">
                <a:latin typeface="微软雅黑"/>
                <a:cs typeface="微软雅黑"/>
              </a:rPr>
              <a:t>crowd, </a:t>
            </a:r>
            <a:r>
              <a:rPr sz="1600" spc="-10" dirty="0">
                <a:latin typeface="微软雅黑"/>
                <a:cs typeface="微软雅黑"/>
              </a:rPr>
              <a:t>speed,</a:t>
            </a:r>
            <a:r>
              <a:rPr sz="1600" spc="95" dirty="0">
                <a:latin typeface="微软雅黑"/>
                <a:cs typeface="微软雅黑"/>
              </a:rPr>
              <a:t> </a:t>
            </a:r>
            <a:r>
              <a:rPr sz="1600" spc="-10" dirty="0">
                <a:latin typeface="微软雅黑"/>
                <a:cs typeface="微软雅黑"/>
              </a:rPr>
              <a:t>...</a:t>
            </a:r>
            <a:endParaRPr sz="160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sz="2000" spc="5" dirty="0">
                <a:latin typeface="微软雅黑"/>
                <a:cs typeface="微软雅黑"/>
              </a:rPr>
              <a:t>Industry: </a:t>
            </a:r>
            <a:r>
              <a:rPr sz="2000" spc="-25" dirty="0">
                <a:latin typeface="微软雅黑"/>
                <a:cs typeface="微软雅黑"/>
              </a:rPr>
              <a:t>Face</a:t>
            </a:r>
            <a:r>
              <a:rPr sz="2000" spc="5" dirty="0">
                <a:latin typeface="微软雅黑"/>
                <a:cs typeface="微软雅黑"/>
              </a:rPr>
              <a:t> </a:t>
            </a:r>
            <a:r>
              <a:rPr sz="2000" spc="-5" dirty="0">
                <a:latin typeface="微软雅黑"/>
                <a:cs typeface="微软雅黑"/>
              </a:rPr>
              <a:t>Detection</a:t>
            </a:r>
            <a:endParaRPr sz="200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10" dirty="0">
                <a:latin typeface="微软雅黑"/>
                <a:cs typeface="微软雅黑"/>
              </a:rPr>
              <a:t>Detection</a:t>
            </a:r>
            <a:r>
              <a:rPr sz="2400" spc="5" dirty="0">
                <a:latin typeface="微软雅黑"/>
                <a:cs typeface="微软雅黑"/>
              </a:rPr>
              <a:t> </a:t>
            </a:r>
            <a:r>
              <a:rPr sz="2400" spc="-5" dirty="0">
                <a:latin typeface="微软雅黑"/>
                <a:cs typeface="微软雅黑"/>
              </a:rPr>
              <a:t>Now</a:t>
            </a:r>
            <a:endParaRPr sz="240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sz="2000" dirty="0">
                <a:latin typeface="微软雅黑"/>
                <a:cs typeface="微软雅黑"/>
              </a:rPr>
              <a:t>Upper bound, </a:t>
            </a:r>
            <a:r>
              <a:rPr sz="2000" spc="-5" dirty="0">
                <a:latin typeface="微软雅黑"/>
                <a:cs typeface="微软雅黑"/>
              </a:rPr>
              <a:t>speed, </a:t>
            </a:r>
            <a:r>
              <a:rPr sz="2000" dirty="0">
                <a:latin typeface="微软雅黑"/>
                <a:cs typeface="微软雅黑"/>
              </a:rPr>
              <a:t>few </a:t>
            </a:r>
            <a:r>
              <a:rPr sz="2000" spc="-5" dirty="0">
                <a:latin typeface="微软雅黑"/>
                <a:cs typeface="微软雅黑"/>
              </a:rPr>
              <a:t>shot, more</a:t>
            </a:r>
            <a:r>
              <a:rPr sz="2000" spc="-90" dirty="0">
                <a:latin typeface="微软雅黑"/>
                <a:cs typeface="微软雅黑"/>
              </a:rPr>
              <a:t> </a:t>
            </a:r>
            <a:r>
              <a:rPr sz="2000" dirty="0">
                <a:latin typeface="微软雅黑"/>
                <a:cs typeface="微软雅黑"/>
              </a:rPr>
              <a:t>category</a:t>
            </a:r>
            <a:endParaRPr sz="200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2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sz="2000" spc="5" dirty="0">
                <a:latin typeface="微软雅黑"/>
                <a:cs typeface="微软雅黑"/>
              </a:rPr>
              <a:t>Industry: </a:t>
            </a:r>
            <a:r>
              <a:rPr sz="2000" spc="-10" dirty="0">
                <a:latin typeface="微软雅黑"/>
                <a:cs typeface="微软雅黑"/>
              </a:rPr>
              <a:t>Human/Vehicle</a:t>
            </a:r>
            <a:r>
              <a:rPr sz="2000" spc="-20" dirty="0">
                <a:latin typeface="微软雅黑"/>
                <a:cs typeface="微软雅黑"/>
              </a:rPr>
              <a:t> </a:t>
            </a:r>
            <a:r>
              <a:rPr sz="2000" spc="-5" dirty="0">
                <a:latin typeface="微软雅黑"/>
                <a:cs typeface="微软雅黑"/>
              </a:rPr>
              <a:t>Detection</a:t>
            </a:r>
            <a:endParaRPr sz="200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spc="-5" dirty="0">
                <a:latin typeface="微软雅黑"/>
                <a:cs typeface="微软雅黑"/>
              </a:rPr>
              <a:t>Detection </a:t>
            </a:r>
            <a:r>
              <a:rPr sz="2400" dirty="0">
                <a:latin typeface="微软雅黑"/>
                <a:cs typeface="微软雅黑"/>
              </a:rPr>
              <a:t>in the</a:t>
            </a:r>
            <a:r>
              <a:rPr sz="2400" spc="-65" dirty="0">
                <a:latin typeface="微软雅黑"/>
                <a:cs typeface="微软雅黑"/>
              </a:rPr>
              <a:t> </a:t>
            </a:r>
            <a:r>
              <a:rPr sz="2400" spc="-10" dirty="0">
                <a:latin typeface="微软雅黑"/>
                <a:cs typeface="微软雅黑"/>
              </a:rPr>
              <a:t>Future</a:t>
            </a:r>
            <a:endParaRPr sz="240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4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sz="2000" spc="-10" dirty="0">
                <a:latin typeface="微软雅黑"/>
                <a:cs typeface="微软雅黑"/>
              </a:rPr>
              <a:t>research</a:t>
            </a:r>
            <a:r>
              <a:rPr sz="2000" spc="-50" dirty="0">
                <a:latin typeface="微软雅黑"/>
                <a:cs typeface="微软雅黑"/>
              </a:rPr>
              <a:t> </a:t>
            </a:r>
            <a:r>
              <a:rPr sz="2000" spc="-5" dirty="0">
                <a:latin typeface="微软雅黑"/>
                <a:cs typeface="微软雅黑"/>
              </a:rPr>
              <a:t>directions</a:t>
            </a:r>
            <a:endParaRPr sz="2000">
              <a:latin typeface="微软雅黑"/>
              <a:cs typeface="微软雅黑"/>
            </a:endParaRPr>
          </a:p>
          <a:p>
            <a:pPr marL="787400" lvl="1" indent="-386715">
              <a:lnSpc>
                <a:spcPct val="100000"/>
              </a:lnSpc>
              <a:spcBef>
                <a:spcPts val="20"/>
              </a:spcBef>
              <a:buFont typeface="Arial" panose="020B0604020202090204"/>
              <a:buChar char="•"/>
              <a:tabLst>
                <a:tab pos="786765" algn="l"/>
                <a:tab pos="787400" algn="l"/>
              </a:tabLst>
            </a:pPr>
            <a:r>
              <a:rPr sz="2000" spc="5" dirty="0">
                <a:latin typeface="微软雅黑"/>
                <a:cs typeface="微软雅黑"/>
              </a:rPr>
              <a:t>Industry: </a:t>
            </a:r>
            <a:r>
              <a:rPr sz="2000" spc="-5" dirty="0">
                <a:latin typeface="微软雅黑"/>
                <a:cs typeface="微软雅黑"/>
              </a:rPr>
              <a:t>Autonomous</a:t>
            </a:r>
            <a:r>
              <a:rPr sz="2000" spc="15" dirty="0">
                <a:latin typeface="微软雅黑"/>
                <a:cs typeface="微软雅黑"/>
              </a:rPr>
              <a:t> </a:t>
            </a:r>
            <a:r>
              <a:rPr sz="2000" spc="-5" dirty="0">
                <a:latin typeface="微软雅黑"/>
                <a:cs typeface="微软雅黑"/>
              </a:rPr>
              <a:t>driving/AR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4C8B3-58C7-C84B-9C19-05615C4E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767251-EE2D-BE4F-8FD0-B3D6B5B0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554"/>
            <a:ext cx="19964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5" dirty="0"/>
              <a:t>u</a:t>
            </a:r>
            <a:r>
              <a:rPr spc="-5" dirty="0"/>
              <a:t>t</a:t>
            </a:r>
            <a:r>
              <a:rPr spc="5" dirty="0"/>
              <a:t>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0750" y="3916038"/>
            <a:ext cx="10027285" cy="171450"/>
            <a:chOff x="920750" y="3916038"/>
            <a:chExt cx="10027285" cy="171450"/>
          </a:xfrm>
        </p:grpSpPr>
        <p:sp>
          <p:nvSpPr>
            <p:cNvPr id="4" name="object 4"/>
            <p:cNvSpPr/>
            <p:nvPr/>
          </p:nvSpPr>
          <p:spPr>
            <a:xfrm>
              <a:off x="920750" y="4001769"/>
              <a:ext cx="9884410" cy="0"/>
            </a:xfrm>
            <a:custGeom>
              <a:avLst/>
              <a:gdLst/>
              <a:ahLst/>
              <a:cxnLst/>
              <a:rect l="l" t="t" r="r" b="b"/>
              <a:pathLst>
                <a:path w="9884410">
                  <a:moveTo>
                    <a:pt x="0" y="0"/>
                  </a:moveTo>
                  <a:lnTo>
                    <a:pt x="9884143" y="0"/>
                  </a:lnTo>
                </a:path>
              </a:pathLst>
            </a:custGeom>
            <a:ln w="571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76315" y="3916038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4" h="171450">
                  <a:moveTo>
                    <a:pt x="12" y="0"/>
                  </a:moveTo>
                  <a:lnTo>
                    <a:pt x="0" y="171449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02721" y="3723341"/>
            <a:ext cx="6756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 panose="020B0604020202090204"/>
                <a:cs typeface="Arial" panose="020B0604020202090204"/>
              </a:rPr>
              <a:t>2013</a:t>
            </a:r>
            <a:r>
              <a:rPr sz="1600" b="1" dirty="0">
                <a:latin typeface="微软雅黑"/>
                <a:cs typeface="微软雅黑"/>
              </a:rPr>
              <a:t>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4356" y="3723341"/>
            <a:ext cx="6756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 panose="020B0604020202090204"/>
                <a:cs typeface="Arial" panose="020B0604020202090204"/>
              </a:rPr>
              <a:t>2020</a:t>
            </a:r>
            <a:r>
              <a:rPr sz="1600" b="1" dirty="0">
                <a:latin typeface="微软雅黑"/>
                <a:cs typeface="微软雅黑"/>
              </a:rPr>
              <a:t>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07639" y="2044952"/>
            <a:ext cx="2134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Detection in </a:t>
            </a:r>
            <a:r>
              <a:rPr sz="1800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800" spc="-55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Past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0818" y="2044952"/>
            <a:ext cx="1511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Detection</a:t>
            </a:r>
            <a:r>
              <a:rPr sz="1800" spc="-80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Now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54745" y="2039923"/>
            <a:ext cx="2350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Detection </a:t>
            </a:r>
            <a:r>
              <a:rPr sz="1800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In </a:t>
            </a:r>
            <a:r>
              <a:rPr sz="1800" spc="-5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800" spc="-65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Arial" panose="020B0604020202090204"/>
                <a:cs typeface="Arial" panose="020B0604020202090204"/>
              </a:rPr>
              <a:t>Future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2897" y="2993871"/>
            <a:ext cx="201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90204"/>
                <a:cs typeface="Arial" panose="020B0604020202090204"/>
              </a:rPr>
              <a:t>Feature </a:t>
            </a:r>
            <a:r>
              <a:rPr sz="1800" dirty="0">
                <a:latin typeface="Arial" panose="020B0604020202090204"/>
                <a:cs typeface="Arial" panose="020B0604020202090204"/>
              </a:rPr>
              <a:t>+</a:t>
            </a:r>
            <a:r>
              <a:rPr sz="1800" spc="-40" dirty="0"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Classifier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0433" y="2756334"/>
            <a:ext cx="22078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 panose="020B0604020202090204"/>
                <a:cs typeface="Arial" panose="020B0604020202090204"/>
              </a:rPr>
              <a:t>Two </a:t>
            </a:r>
            <a:r>
              <a:rPr sz="1100" dirty="0">
                <a:latin typeface="Arial" panose="020B0604020202090204"/>
                <a:cs typeface="Arial" panose="020B0604020202090204"/>
              </a:rPr>
              <a:t>stage: R-CNN</a:t>
            </a:r>
            <a:r>
              <a:rPr sz="1100" spc="-25" dirty="0">
                <a:latin typeface="Arial" panose="020B0604020202090204"/>
                <a:cs typeface="Arial" panose="020B0604020202090204"/>
              </a:rPr>
              <a:t> </a:t>
            </a:r>
            <a:r>
              <a:rPr sz="1100" spc="-5" dirty="0">
                <a:latin typeface="Arial" panose="020B0604020202090204"/>
                <a:cs typeface="Arial" panose="020B0604020202090204"/>
              </a:rPr>
              <a:t>Series</a:t>
            </a:r>
            <a:endParaRPr sz="1100">
              <a:latin typeface="Arial" panose="020B0604020202090204"/>
              <a:cs typeface="Arial" panose="020B0604020202090204"/>
            </a:endParaRPr>
          </a:p>
          <a:p>
            <a:pPr marL="12700" marR="5080">
              <a:lnSpc>
                <a:spcPct val="100000"/>
              </a:lnSpc>
            </a:pPr>
            <a:r>
              <a:rPr sz="1100" dirty="0">
                <a:latin typeface="Arial" panose="020B0604020202090204"/>
                <a:cs typeface="Arial" panose="020B0604020202090204"/>
              </a:rPr>
              <a:t>One stage: SSD, </a:t>
            </a:r>
            <a:r>
              <a:rPr sz="1100" spc="-10" dirty="0">
                <a:latin typeface="Arial" panose="020B0604020202090204"/>
                <a:cs typeface="Arial" panose="020B0604020202090204"/>
              </a:rPr>
              <a:t>YOLO, </a:t>
            </a:r>
            <a:r>
              <a:rPr sz="1100" dirty="0">
                <a:latin typeface="Arial" panose="020B0604020202090204"/>
                <a:cs typeface="Arial" panose="020B0604020202090204"/>
              </a:rPr>
              <a:t>RetinaNet  </a:t>
            </a:r>
            <a:r>
              <a:rPr sz="1100" spc="-5" dirty="0">
                <a:latin typeface="Arial" panose="020B0604020202090204"/>
                <a:cs typeface="Arial" panose="020B0604020202090204"/>
              </a:rPr>
              <a:t>Details: </a:t>
            </a:r>
            <a:r>
              <a:rPr sz="1100" dirty="0">
                <a:latin typeface="Arial" panose="020B0604020202090204"/>
                <a:cs typeface="Arial" panose="020B0604020202090204"/>
              </a:rPr>
              <a:t>Scale, </a:t>
            </a:r>
            <a:r>
              <a:rPr sz="1100" spc="5" dirty="0">
                <a:latin typeface="Arial" panose="020B0604020202090204"/>
                <a:cs typeface="Arial" panose="020B0604020202090204"/>
              </a:rPr>
              <a:t>Backbone, </a:t>
            </a:r>
            <a:r>
              <a:rPr sz="1100" dirty="0">
                <a:latin typeface="Arial" panose="020B0604020202090204"/>
                <a:cs typeface="Arial" panose="020B0604020202090204"/>
              </a:rPr>
              <a:t>Head,</a:t>
            </a:r>
            <a:r>
              <a:rPr sz="1100" spc="-170" dirty="0">
                <a:latin typeface="Arial" panose="020B0604020202090204"/>
                <a:cs typeface="Arial" panose="020B0604020202090204"/>
              </a:rPr>
              <a:t> </a:t>
            </a:r>
            <a:r>
              <a:rPr sz="1100" dirty="0">
                <a:latin typeface="Arial" panose="020B0604020202090204"/>
                <a:cs typeface="Arial" panose="020B0604020202090204"/>
              </a:rPr>
              <a:t>…</a:t>
            </a:r>
            <a:endParaRPr sz="11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24363" y="2758135"/>
            <a:ext cx="1358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90204"/>
                <a:cs typeface="Arial" panose="020B0604020202090204"/>
              </a:rPr>
              <a:t>U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ppe</a:t>
            </a:r>
            <a:r>
              <a:rPr sz="1800" dirty="0">
                <a:latin typeface="Arial" panose="020B0604020202090204"/>
                <a:cs typeface="Arial" panose="020B0604020202090204"/>
              </a:rPr>
              <a:t>r-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boun</a:t>
            </a:r>
            <a:r>
              <a:rPr sz="1800" dirty="0">
                <a:latin typeface="Arial" panose="020B0604020202090204"/>
                <a:cs typeface="Arial" panose="020B0604020202090204"/>
              </a:rPr>
              <a:t>d 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Data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86437" y="2871749"/>
            <a:ext cx="2238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90204"/>
                <a:cs typeface="Arial" panose="020B0604020202090204"/>
              </a:rPr>
              <a:t>How far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from</a:t>
            </a:r>
            <a:r>
              <a:rPr sz="1800" spc="-55" dirty="0"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latin typeface="Arial" panose="020B0604020202090204"/>
                <a:cs typeface="Arial" panose="020B0604020202090204"/>
              </a:rPr>
              <a:t>solving?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07657" y="4249064"/>
            <a:ext cx="156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Face</a:t>
            </a:r>
            <a:r>
              <a:rPr sz="1800" spc="-65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Detection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31198" y="4249064"/>
            <a:ext cx="17913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Vehicle </a:t>
            </a:r>
            <a:r>
              <a:rPr sz="1800" spc="-5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Detection  </a:t>
            </a:r>
            <a:r>
              <a:rPr sz="1800" spc="-55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Text </a:t>
            </a:r>
            <a:r>
              <a:rPr sz="1800" spc="-5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Detection  </a:t>
            </a:r>
            <a:r>
              <a:rPr sz="1800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Human</a:t>
            </a:r>
            <a:r>
              <a:rPr sz="1800" spc="-90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Detection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07264" y="4257522"/>
            <a:ext cx="1867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General</a:t>
            </a:r>
            <a:r>
              <a:rPr sz="1800" spc="-50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 panose="020B0604020202090204"/>
                <a:cs typeface="Arial" panose="020B0604020202090204"/>
              </a:rPr>
              <a:t>Detection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7863" y="3614699"/>
            <a:ext cx="1003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FAADC"/>
                </a:solidFill>
                <a:latin typeface="Arial" panose="020B0604020202090204"/>
                <a:cs typeface="Arial" panose="020B0604020202090204"/>
              </a:rPr>
              <a:t>Research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7863" y="4101845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FAADC"/>
                </a:solidFill>
                <a:latin typeface="Arial" panose="020B0604020202090204"/>
                <a:cs typeface="Arial" panose="020B0604020202090204"/>
              </a:rPr>
              <a:t>Industry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24" y="624554"/>
            <a:ext cx="49911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Visual</a:t>
            </a:r>
            <a:r>
              <a:rPr spc="-60" dirty="0"/>
              <a:t> </a:t>
            </a:r>
            <a:r>
              <a:rPr spc="-15" dirty="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6504" y="1822853"/>
            <a:ext cx="4787900" cy="3434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fundamental task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computer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Calibri"/>
              <a:cs typeface="Calibri"/>
            </a:endParaRPr>
          </a:p>
          <a:p>
            <a:pPr marL="508000" indent="-228600">
              <a:lnSpc>
                <a:spcPct val="100000"/>
              </a:lnSpc>
              <a:buFont typeface="Arial" panose="020B0604020202090204"/>
              <a:buChar char="•"/>
              <a:tabLst>
                <a:tab pos="507365" algn="l"/>
                <a:tab pos="508000" algn="l"/>
              </a:tabLst>
            </a:pPr>
            <a:r>
              <a:rPr sz="2000" spc="-5" dirty="0">
                <a:latin typeface="Calibri"/>
                <a:cs typeface="Calibri"/>
              </a:rPr>
              <a:t>Classification</a:t>
            </a:r>
            <a:endParaRPr sz="2000">
              <a:latin typeface="Calibri"/>
              <a:cs typeface="Calibri"/>
            </a:endParaRPr>
          </a:p>
          <a:p>
            <a:pPr marL="508000" indent="-228600">
              <a:lnSpc>
                <a:spcPct val="100000"/>
              </a:lnSpc>
              <a:spcBef>
                <a:spcPts val="260"/>
              </a:spcBef>
              <a:buFont typeface="Arial" panose="020B0604020202090204"/>
              <a:buChar char="•"/>
              <a:tabLst>
                <a:tab pos="507365" algn="l"/>
                <a:tab pos="508000" algn="l"/>
              </a:tabLst>
            </a:pPr>
            <a:r>
              <a:rPr sz="2000" spc="-5" dirty="0">
                <a:latin typeface="Calibri"/>
                <a:cs typeface="Calibri"/>
              </a:rPr>
              <a:t>Object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Detection</a:t>
            </a:r>
            <a:endParaRPr sz="2000">
              <a:latin typeface="Calibri"/>
              <a:cs typeface="Calibri"/>
            </a:endParaRPr>
          </a:p>
          <a:p>
            <a:pPr marL="508000" indent="-228600">
              <a:lnSpc>
                <a:spcPct val="100000"/>
              </a:lnSpc>
              <a:spcBef>
                <a:spcPts val="260"/>
              </a:spcBef>
              <a:buFont typeface="Arial" panose="020B0604020202090204"/>
              <a:buChar char="•"/>
              <a:tabLst>
                <a:tab pos="507365" algn="l"/>
                <a:tab pos="508000" algn="l"/>
              </a:tabLst>
            </a:pPr>
            <a:r>
              <a:rPr sz="2000" dirty="0">
                <a:latin typeface="Calibri"/>
                <a:cs typeface="Calibri"/>
              </a:rPr>
              <a:t>Semantic</a:t>
            </a:r>
            <a:r>
              <a:rPr sz="2000" spc="-5" dirty="0">
                <a:latin typeface="Calibri"/>
                <a:cs typeface="Calibri"/>
              </a:rPr>
              <a:t> Segmentation</a:t>
            </a:r>
            <a:endParaRPr sz="2000">
              <a:latin typeface="Calibri"/>
              <a:cs typeface="Calibri"/>
            </a:endParaRPr>
          </a:p>
          <a:p>
            <a:pPr marL="508000" indent="-228600">
              <a:lnSpc>
                <a:spcPct val="100000"/>
              </a:lnSpc>
              <a:spcBef>
                <a:spcPts val="260"/>
              </a:spcBef>
              <a:buFont typeface="Arial" panose="020B0604020202090204"/>
              <a:buChar char="•"/>
              <a:tabLst>
                <a:tab pos="507365" algn="l"/>
                <a:tab pos="508000" algn="l"/>
              </a:tabLst>
            </a:pPr>
            <a:r>
              <a:rPr sz="2000" spc="-5" dirty="0">
                <a:latin typeface="Calibri"/>
                <a:cs typeface="Calibri"/>
              </a:rPr>
              <a:t>Instance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Segmentation</a:t>
            </a:r>
            <a:endParaRPr sz="2000">
              <a:latin typeface="Calibri"/>
              <a:cs typeface="Calibri"/>
            </a:endParaRPr>
          </a:p>
          <a:p>
            <a:pPr marL="508000" indent="-228600">
              <a:lnSpc>
                <a:spcPct val="100000"/>
              </a:lnSpc>
              <a:spcBef>
                <a:spcPts val="260"/>
              </a:spcBef>
              <a:buFont typeface="Arial" panose="020B0604020202090204"/>
              <a:buChar char="•"/>
              <a:tabLst>
                <a:tab pos="507365" algn="l"/>
                <a:tab pos="508000" algn="l"/>
              </a:tabLst>
            </a:pPr>
            <a:r>
              <a:rPr sz="2000" spc="-20" dirty="0">
                <a:latin typeface="Calibri"/>
                <a:cs typeface="Calibri"/>
              </a:rPr>
              <a:t>Key </a:t>
            </a:r>
            <a:r>
              <a:rPr sz="2000" spc="-5" dirty="0">
                <a:latin typeface="Calibri"/>
                <a:cs typeface="Calibri"/>
              </a:rPr>
              <a:t>point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Detection</a:t>
            </a:r>
            <a:endParaRPr sz="2000">
              <a:latin typeface="Calibri"/>
              <a:cs typeface="Calibri"/>
            </a:endParaRPr>
          </a:p>
          <a:p>
            <a:pPr marL="508000" indent="-228600">
              <a:lnSpc>
                <a:spcPct val="100000"/>
              </a:lnSpc>
              <a:spcBef>
                <a:spcPts val="260"/>
              </a:spcBef>
              <a:buFont typeface="Arial" panose="020B0604020202090204"/>
              <a:buChar char="•"/>
              <a:tabLst>
                <a:tab pos="507365" algn="l"/>
                <a:tab pos="508000" algn="l"/>
              </a:tabLst>
            </a:pPr>
            <a:r>
              <a:rPr sz="2000" spc="-10" dirty="0">
                <a:latin typeface="Calibri"/>
                <a:cs typeface="Calibri"/>
              </a:rPr>
              <a:t>VQA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040" y="2085340"/>
            <a:ext cx="4226559" cy="38887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9497</TotalTime>
  <Words>721</Words>
  <Application>Microsoft Macintosh PowerPoint</Application>
  <PresentationFormat>Widescreen</PresentationFormat>
  <Paragraphs>188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微软雅黑</vt:lpstr>
      <vt:lpstr>Angsana New</vt:lpstr>
      <vt:lpstr>Arial</vt:lpstr>
      <vt:lpstr>Calibri</vt:lpstr>
      <vt:lpstr>Cambria Math</vt:lpstr>
      <vt:lpstr>Office Theme</vt:lpstr>
      <vt:lpstr>   Object Detection   </vt:lpstr>
      <vt:lpstr>Note about hw1</vt:lpstr>
      <vt:lpstr>PowerPoint Presentation</vt:lpstr>
      <vt:lpstr>Outline</vt:lpstr>
      <vt:lpstr>Outline</vt:lpstr>
      <vt:lpstr>PowerPoint Presentation</vt:lpstr>
      <vt:lpstr>Outline</vt:lpstr>
      <vt:lpstr>Outline</vt:lpstr>
      <vt:lpstr>Visual Recognition</vt:lpstr>
      <vt:lpstr>Representation</vt:lpstr>
      <vt:lpstr>Segmentation </vt:lpstr>
      <vt:lpstr>Skeleton</vt:lpstr>
      <vt:lpstr>IOU(intersection of union)</vt:lpstr>
      <vt:lpstr>Detection - Evaluation Criteria</vt:lpstr>
      <vt:lpstr>PowerPoint Presentation</vt:lpstr>
      <vt:lpstr>Outline</vt:lpstr>
      <vt:lpstr>Detection Before Deep Learning</vt:lpstr>
      <vt:lpstr>Traditional Hand-crafted Feature: HoG</vt:lpstr>
      <vt:lpstr>Traditional Hand-crafted Feature: HoG</vt:lpstr>
      <vt:lpstr>Detection Before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Deep Learning for Object Detection</vt:lpstr>
      <vt:lpstr>A bit of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Past, Now, Future</dc:title>
  <dc:creator/>
  <cp:lastModifiedBy>li jp</cp:lastModifiedBy>
  <cp:revision>55</cp:revision>
  <dcterms:created xsi:type="dcterms:W3CDTF">2021-10-04T12:37:22Z</dcterms:created>
  <dcterms:modified xsi:type="dcterms:W3CDTF">2021-10-14T11:01:32Z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Acrobat PDFMaker 19 PowerPoint 版</vt:lpwstr>
  </property>
  <property fmtid="{D5CDD505-2E9C-101B-9397-08002B2CF9AE}" pid="3" name="KSOProductBuildVer">
    <vt:lpwstr>1033-3.9.0.6159</vt:lpwstr>
  </property>
</Properties>
</file>